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8" r:id="rId3"/>
    <p:sldId id="259" r:id="rId4"/>
    <p:sldId id="257" r:id="rId5"/>
    <p:sldId id="260" r:id="rId6"/>
    <p:sldId id="285" r:id="rId7"/>
    <p:sldId id="264" r:id="rId8"/>
    <p:sldId id="265" r:id="rId9"/>
    <p:sldId id="261" r:id="rId10"/>
    <p:sldId id="277" r:id="rId11"/>
    <p:sldId id="269" r:id="rId12"/>
    <p:sldId id="280" r:id="rId13"/>
    <p:sldId id="281" r:id="rId14"/>
    <p:sldId id="283" r:id="rId15"/>
    <p:sldId id="284" r:id="rId16"/>
    <p:sldId id="263" r:id="rId17"/>
    <p:sldId id="268" r:id="rId18"/>
    <p:sldId id="279" r:id="rId19"/>
    <p:sldId id="262"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9988"/>
    <a:srgbClr val="EFEFEF"/>
    <a:srgbClr val="000000"/>
    <a:srgbClr val="EB5600"/>
    <a:srgbClr val="FFFFFF"/>
    <a:srgbClr val="E9ED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0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808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d9c67055b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d9c67055b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78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6ee7df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72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6ee7df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712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d9c67055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d9c67055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d9c67055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d9c67055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5430e6bdd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5430e6bdd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51d23597c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51d23597c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d9c6705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d9c6705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430e6bdd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5430e6bdd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9c67055b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9c67055b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1d9165c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1d9165c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6ee7dff8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6ee7dff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l="31883" t="8096" r="25713"/>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3"/>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13"/>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17" name="Google Shape;117;p13"/>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8" name="Google Shape;118;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0"/>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89" name="Google Shape;89;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towardsdatascience.com/live-sentiment-analysis-on-twitter-data-using-tweepy-keras-and-django-99c344e90488" TargetMode="External"/><Relationship Id="rId7" Type="http://schemas.openxmlformats.org/officeDocument/2006/relationships/hyperlink" Target="https://towardsdatascience.com/creating-the-twitter-sentiment-analysis-program-in-python-with-naive-bayes-classification-672e5589a7ed"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csc2.ncsu.edu/faculty/healey/tweet_viz/tweet_app/" TargetMode="External"/><Relationship Id="rId5" Type="http://schemas.openxmlformats.org/officeDocument/2006/relationships/hyperlink" Target="https://monkeylearn.com/blog/sentiment-analysis-of-twitter/" TargetMode="External"/><Relationship Id="rId4" Type="http://schemas.openxmlformats.org/officeDocument/2006/relationships/hyperlink" Target="https://pythonprogramming.net/graph-live-twitter-sentiment-nltk-tutorial/"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5" name="Picture 4">
            <a:extLst>
              <a:ext uri="{FF2B5EF4-FFF2-40B4-BE49-F238E27FC236}">
                <a16:creationId xmlns:a16="http://schemas.microsoft.com/office/drawing/2014/main" id="{A49CC592-A357-497A-9211-5DAF46922F8B}"/>
              </a:ext>
            </a:extLst>
          </p:cNvPr>
          <p:cNvPicPr>
            <a:picLocks noChangeAspect="1"/>
          </p:cNvPicPr>
          <p:nvPr/>
        </p:nvPicPr>
        <p:blipFill rotWithShape="1">
          <a:blip r:embed="rId3"/>
          <a:srcRect l="14331"/>
          <a:stretch/>
        </p:blipFill>
        <p:spPr>
          <a:xfrm>
            <a:off x="5177520" y="1530815"/>
            <a:ext cx="3477381" cy="1982699"/>
          </a:xfrm>
          <a:prstGeom prst="rect">
            <a:avLst/>
          </a:prstGeom>
        </p:spPr>
      </p:pic>
      <p:pic>
        <p:nvPicPr>
          <p:cNvPr id="136" name="Google Shape;136;p17" descr="Open Chromebook laptop computer"/>
          <p:cNvPicPr preferRelativeResize="0"/>
          <p:nvPr/>
        </p:nvPicPr>
        <p:blipFill rotWithShape="1">
          <a:blip r:embed="rId4">
            <a:alphaModFix/>
          </a:blip>
          <a:srcRect r="3344"/>
          <a:stretch/>
        </p:blipFill>
        <p:spPr>
          <a:xfrm>
            <a:off x="4606900" y="1295674"/>
            <a:ext cx="4537098" cy="2822399"/>
          </a:xfrm>
          <a:prstGeom prst="rect">
            <a:avLst/>
          </a:prstGeom>
          <a:noFill/>
          <a:ln>
            <a:noFill/>
          </a:ln>
        </p:spPr>
      </p:pic>
      <p:sp>
        <p:nvSpPr>
          <p:cNvPr id="138" name="Google Shape;138;p17"/>
          <p:cNvSpPr txBox="1">
            <a:spLocks noGrp="1"/>
          </p:cNvSpPr>
          <p:nvPr>
            <p:ph type="ctrTitle"/>
          </p:nvPr>
        </p:nvSpPr>
        <p:spPr>
          <a:xfrm>
            <a:off x="729450" y="1322450"/>
            <a:ext cx="3787800" cy="1446900"/>
          </a:xfrm>
          <a:prstGeom prst="rect">
            <a:avLst/>
          </a:prstGeom>
        </p:spPr>
        <p:txBody>
          <a:bodyPr spcFirstLastPara="1" wrap="square" lIns="91425" tIns="91425" rIns="91425" bIns="91425" anchor="t" anchorCtr="0">
            <a:noAutofit/>
          </a:bodyPr>
          <a:lstStyle/>
          <a:p>
            <a:pPr lvl="0"/>
            <a:r>
              <a:rPr lang="en-IN" sz="3600" dirty="0"/>
              <a:t>LIVE  TWITTER</a:t>
            </a:r>
            <a:br>
              <a:rPr lang="en-IN" sz="3600" dirty="0"/>
            </a:br>
            <a:r>
              <a:rPr lang="en-IN" sz="3600" dirty="0"/>
              <a:t>SENTIMENTAL ANALYSIS</a:t>
            </a:r>
            <a:endParaRPr sz="3600" dirty="0"/>
          </a:p>
        </p:txBody>
      </p:sp>
      <p:sp>
        <p:nvSpPr>
          <p:cNvPr id="139" name="Google Shape;139;p17"/>
          <p:cNvSpPr txBox="1">
            <a:spLocks noGrp="1"/>
          </p:cNvSpPr>
          <p:nvPr>
            <p:ph type="subTitle" idx="1"/>
          </p:nvPr>
        </p:nvSpPr>
        <p:spPr>
          <a:xfrm>
            <a:off x="729450" y="3205539"/>
            <a:ext cx="3787800" cy="16043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 </a:t>
            </a:r>
            <a:r>
              <a:rPr lang="en" sz="1400" dirty="0"/>
              <a:t>Prepared By </a:t>
            </a:r>
            <a:endParaRPr sz="12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lang="en-IN" sz="100" dirty="0"/>
          </a:p>
          <a:p>
            <a:pPr marL="0" lvl="0" indent="0" algn="l" rtl="0">
              <a:spcBef>
                <a:spcPts val="0"/>
              </a:spcBef>
              <a:spcAft>
                <a:spcPts val="0"/>
              </a:spcAft>
              <a:buNone/>
            </a:pPr>
            <a:endParaRPr sz="100" dirty="0"/>
          </a:p>
          <a:p>
            <a:pPr marL="0" lvl="0" indent="0" algn="l" rtl="0">
              <a:spcBef>
                <a:spcPts val="0"/>
              </a:spcBef>
              <a:spcAft>
                <a:spcPts val="0"/>
              </a:spcAft>
              <a:buNone/>
            </a:pPr>
            <a:r>
              <a:rPr lang="en" sz="1400" dirty="0"/>
              <a:t>18DCS007 | </a:t>
            </a:r>
            <a:r>
              <a:rPr lang="en-IN" sz="1400" dirty="0"/>
              <a:t>RUDRA BARAD</a:t>
            </a:r>
          </a:p>
          <a:p>
            <a:pPr marL="0" lvl="0" indent="0" algn="l" rtl="0">
              <a:spcBef>
                <a:spcPts val="0"/>
              </a:spcBef>
              <a:spcAft>
                <a:spcPts val="0"/>
              </a:spcAft>
              <a:buNone/>
            </a:pPr>
            <a:r>
              <a:rPr lang="en" sz="1400" dirty="0"/>
              <a:t>18DCS024 | HET GALIA</a:t>
            </a:r>
            <a:endParaRPr sz="1400" dirty="0"/>
          </a:p>
          <a:p>
            <a:pPr marL="0" lvl="0" indent="0" algn="l" rtl="0">
              <a:spcBef>
                <a:spcPts val="0"/>
              </a:spcBef>
              <a:spcAft>
                <a:spcPts val="0"/>
              </a:spcAft>
              <a:buNone/>
            </a:pPr>
            <a:r>
              <a:rPr lang="en" sz="1400" dirty="0"/>
              <a:t>18DCS030 | MANAN JOSH</a:t>
            </a:r>
            <a:r>
              <a:rPr lang="en-IN" sz="1400" dirty="0"/>
              <a:t>I</a:t>
            </a:r>
          </a:p>
          <a:p>
            <a:pPr marL="0" lvl="0" indent="0" algn="l" rtl="0">
              <a:spcBef>
                <a:spcPts val="0"/>
              </a:spcBef>
              <a:spcAft>
                <a:spcPts val="0"/>
              </a:spcAft>
              <a:buNone/>
            </a:pPr>
            <a:endParaRPr lang="en-IN" sz="1400" dirty="0"/>
          </a:p>
          <a:p>
            <a:pPr marL="0" lvl="0" indent="0" algn="l" rtl="0">
              <a:spcBef>
                <a:spcPts val="0"/>
              </a:spcBef>
              <a:spcAft>
                <a:spcPts val="0"/>
              </a:spcAft>
              <a:buNone/>
            </a:pPr>
            <a:r>
              <a:rPr lang="en-IN" sz="1400" dirty="0"/>
              <a:t>4CSE1</a:t>
            </a:r>
            <a:endParaRPr lang="en" sz="1400" dirty="0"/>
          </a:p>
        </p:txBody>
      </p:sp>
      <p:pic>
        <p:nvPicPr>
          <p:cNvPr id="7" name="Picture 6">
            <a:extLst>
              <a:ext uri="{FF2B5EF4-FFF2-40B4-BE49-F238E27FC236}">
                <a16:creationId xmlns:a16="http://schemas.microsoft.com/office/drawing/2014/main" id="{4974CC86-9388-4F3D-A061-27636F227BC0}"/>
              </a:ext>
            </a:extLst>
          </p:cNvPr>
          <p:cNvPicPr>
            <a:picLocks noChangeAspect="1"/>
          </p:cNvPicPr>
          <p:nvPr/>
        </p:nvPicPr>
        <p:blipFill rotWithShape="1">
          <a:blip r:embed="rId5"/>
          <a:srcRect l="25763" r="45799"/>
          <a:stretch/>
        </p:blipFill>
        <p:spPr>
          <a:xfrm>
            <a:off x="8259871" y="2348847"/>
            <a:ext cx="884127" cy="1855798"/>
          </a:xfrm>
          <a:prstGeom prst="rect">
            <a:avLst/>
          </a:prstGeom>
        </p:spPr>
      </p:pic>
      <p:sp>
        <p:nvSpPr>
          <p:cNvPr id="8" name="Rectangle 7">
            <a:extLst>
              <a:ext uri="{FF2B5EF4-FFF2-40B4-BE49-F238E27FC236}">
                <a16:creationId xmlns:a16="http://schemas.microsoft.com/office/drawing/2014/main" id="{FE9F7F59-8739-4B34-9ADC-1F8D61D7B762}"/>
              </a:ext>
            </a:extLst>
          </p:cNvPr>
          <p:cNvSpPr/>
          <p:nvPr/>
        </p:nvSpPr>
        <p:spPr>
          <a:xfrm>
            <a:off x="0" y="0"/>
            <a:ext cx="9143998" cy="617929"/>
          </a:xfrm>
          <a:prstGeom prst="rect">
            <a:avLst/>
          </a:prstGeom>
          <a:solidFill>
            <a:srgbClr val="E9ED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D611953A-8A71-4974-95DA-70F439B16F7A}"/>
              </a:ext>
            </a:extLst>
          </p:cNvPr>
          <p:cNvPicPr>
            <a:picLocks noChangeAspect="1"/>
          </p:cNvPicPr>
          <p:nvPr/>
        </p:nvPicPr>
        <p:blipFill>
          <a:blip r:embed="rId6"/>
          <a:stretch>
            <a:fillRect/>
          </a:stretch>
        </p:blipFill>
        <p:spPr>
          <a:xfrm>
            <a:off x="200722" y="174277"/>
            <a:ext cx="1962615" cy="513042"/>
          </a:xfrm>
          <a:prstGeom prst="rect">
            <a:avLst/>
          </a:prstGeom>
        </p:spPr>
      </p:pic>
      <p:pic>
        <p:nvPicPr>
          <p:cNvPr id="13" name="Picture 12">
            <a:extLst>
              <a:ext uri="{FF2B5EF4-FFF2-40B4-BE49-F238E27FC236}">
                <a16:creationId xmlns:a16="http://schemas.microsoft.com/office/drawing/2014/main" id="{6EBC4819-146B-47F0-876F-3C77F86ACFC5}"/>
              </a:ext>
            </a:extLst>
          </p:cNvPr>
          <p:cNvPicPr>
            <a:picLocks noChangeAspect="1"/>
          </p:cNvPicPr>
          <p:nvPr/>
        </p:nvPicPr>
        <p:blipFill>
          <a:blip r:embed="rId7"/>
          <a:stretch>
            <a:fillRect/>
          </a:stretch>
        </p:blipFill>
        <p:spPr>
          <a:xfrm>
            <a:off x="8381678" y="121833"/>
            <a:ext cx="640511" cy="617929"/>
          </a:xfrm>
          <a:prstGeom prst="rect">
            <a:avLst/>
          </a:prstGeom>
        </p:spPr>
      </p:pic>
      <p:sp>
        <p:nvSpPr>
          <p:cNvPr id="11" name="Rectangle 10">
            <a:extLst>
              <a:ext uri="{FF2B5EF4-FFF2-40B4-BE49-F238E27FC236}">
                <a16:creationId xmlns:a16="http://schemas.microsoft.com/office/drawing/2014/main" id="{BF680398-5FF7-4AE1-8C13-BB4535345AFA}"/>
              </a:ext>
            </a:extLst>
          </p:cNvPr>
          <p:cNvSpPr/>
          <p:nvPr/>
        </p:nvSpPr>
        <p:spPr>
          <a:xfrm>
            <a:off x="4899941" y="4072315"/>
            <a:ext cx="1207382" cy="882293"/>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400"/>
              </a:spcAft>
            </a:pPr>
            <a:r>
              <a:rPr lang="en-IN" sz="1200" u="sng" dirty="0">
                <a:solidFill>
                  <a:schemeClr val="bg1">
                    <a:lumMod val="65000"/>
                  </a:schemeClr>
                </a:solidFill>
                <a:latin typeface="Lato"/>
                <a:sym typeface="Lato"/>
              </a:rPr>
              <a:t>DOMAIN</a:t>
            </a:r>
          </a:p>
          <a:p>
            <a:r>
              <a:rPr lang="en-IN" sz="1200" dirty="0">
                <a:solidFill>
                  <a:schemeClr val="bg1">
                    <a:lumMod val="65000"/>
                  </a:schemeClr>
                </a:solidFill>
                <a:latin typeface="Lato"/>
                <a:sym typeface="Lato"/>
              </a:rPr>
              <a:t>Data Mining</a:t>
            </a:r>
          </a:p>
          <a:p>
            <a:r>
              <a:rPr lang="en-IN" sz="1200" dirty="0">
                <a:solidFill>
                  <a:schemeClr val="bg1">
                    <a:lumMod val="65000"/>
                  </a:schemeClr>
                </a:solidFill>
                <a:latin typeface="Lato"/>
                <a:sym typeface="Lato"/>
              </a:rPr>
              <a:t>Data Analytics</a:t>
            </a:r>
          </a:p>
          <a:p>
            <a:r>
              <a:rPr lang="en-IN" sz="1200" dirty="0">
                <a:solidFill>
                  <a:schemeClr val="bg1">
                    <a:lumMod val="65000"/>
                  </a:schemeClr>
                </a:solidFill>
                <a:latin typeface="Lato"/>
                <a:sym typeface="Lato"/>
              </a:rPr>
              <a:t>Web Scrapping</a:t>
            </a:r>
          </a:p>
        </p:txBody>
      </p:sp>
      <p:pic>
        <p:nvPicPr>
          <p:cNvPr id="137" name="Google Shape;137;p17" descr="Portrait-oriented black smaptphone"/>
          <p:cNvPicPr preferRelativeResize="0"/>
          <p:nvPr/>
        </p:nvPicPr>
        <p:blipFill rotWithShape="1">
          <a:blip r:embed="rId8">
            <a:alphaModFix/>
          </a:blip>
          <a:srcRect r="19980"/>
          <a:stretch/>
        </p:blipFill>
        <p:spPr>
          <a:xfrm>
            <a:off x="8220925" y="2154751"/>
            <a:ext cx="923075" cy="2265601"/>
          </a:xfrm>
          <a:prstGeom prst="rect">
            <a:avLst/>
          </a:prstGeom>
          <a:noFill/>
          <a:ln>
            <a:noFill/>
          </a:ln>
          <a:effectLst>
            <a:reflection stA="20000" endPos="4000" fadeDir="5400012" sy="-100000" algn="bl" rotWithShape="0"/>
          </a:effectLst>
        </p:spPr>
      </p:pic>
      <p:sp>
        <p:nvSpPr>
          <p:cNvPr id="3" name="Rectangle 2">
            <a:extLst>
              <a:ext uri="{FF2B5EF4-FFF2-40B4-BE49-F238E27FC236}">
                <a16:creationId xmlns:a16="http://schemas.microsoft.com/office/drawing/2014/main" id="{D6381419-17C4-455F-9263-58BF2F976AF6}"/>
              </a:ext>
            </a:extLst>
          </p:cNvPr>
          <p:cNvSpPr/>
          <p:nvPr/>
        </p:nvSpPr>
        <p:spPr>
          <a:xfrm>
            <a:off x="729450" y="790940"/>
            <a:ext cx="2943434" cy="307777"/>
          </a:xfrm>
          <a:prstGeom prst="rect">
            <a:avLst/>
          </a:prstGeom>
        </p:spPr>
        <p:txBody>
          <a:bodyPr wrap="none">
            <a:spAutoFit/>
          </a:bodyPr>
          <a:lstStyle/>
          <a:p>
            <a:pPr>
              <a:buClr>
                <a:schemeClr val="accent1"/>
              </a:buClr>
              <a:buSzPts val="1600"/>
            </a:pPr>
            <a:r>
              <a:rPr lang="en-IN" dirty="0">
                <a:solidFill>
                  <a:schemeClr val="accent1"/>
                </a:solidFill>
                <a:latin typeface="Lato"/>
                <a:sym typeface="Lato"/>
              </a:rPr>
              <a:t>CS255 | Software Group Project - II</a:t>
            </a:r>
            <a:endParaRPr lang="en" dirty="0">
              <a:solidFill>
                <a:schemeClr val="accent1"/>
              </a:solidFill>
              <a:latin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32" name="Content Placeholder 4">
            <a:extLst>
              <a:ext uri="{FF2B5EF4-FFF2-40B4-BE49-F238E27FC236}">
                <a16:creationId xmlns:a16="http://schemas.microsoft.com/office/drawing/2014/main" id="{40A3084F-8389-468B-A39D-70C7ED61B8C6}"/>
              </a:ext>
            </a:extLst>
          </p:cNvPr>
          <p:cNvPicPr>
            <a:picLocks noChangeAspect="1"/>
          </p:cNvPicPr>
          <p:nvPr/>
        </p:nvPicPr>
        <p:blipFill rotWithShape="1">
          <a:blip r:embed="rId3">
            <a:extLst>
              <a:ext uri="{28A0092B-C50C-407E-A947-70E740481C1C}">
                <a14:useLocalDpi xmlns:a14="http://schemas.microsoft.com/office/drawing/2010/main" val="0"/>
              </a:ext>
            </a:extLst>
          </a:blip>
          <a:srcRect b="1055"/>
          <a:stretch/>
        </p:blipFill>
        <p:spPr>
          <a:xfrm>
            <a:off x="494372" y="1240811"/>
            <a:ext cx="2962508" cy="3679665"/>
          </a:xfrm>
          <a:prstGeom prst="rect">
            <a:avLst/>
          </a:prstGeom>
          <a:noFill/>
          <a:ln>
            <a:noFill/>
          </a:ln>
        </p:spPr>
      </p:pic>
      <p:sp>
        <p:nvSpPr>
          <p:cNvPr id="34" name="Rectangle 33">
            <a:extLst>
              <a:ext uri="{FF2B5EF4-FFF2-40B4-BE49-F238E27FC236}">
                <a16:creationId xmlns:a16="http://schemas.microsoft.com/office/drawing/2014/main" id="{572F4F55-602D-45A6-9CE4-572D7E187DEB}"/>
              </a:ext>
            </a:extLst>
          </p:cNvPr>
          <p:cNvSpPr/>
          <p:nvPr/>
        </p:nvSpPr>
        <p:spPr>
          <a:xfrm>
            <a:off x="0" y="0"/>
            <a:ext cx="9143998" cy="6179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Google Shape;297;p38"/>
          <p:cNvSpPr txBox="1">
            <a:spLocks noGrp="1"/>
          </p:cNvSpPr>
          <p:nvPr>
            <p:ph type="title"/>
          </p:nvPr>
        </p:nvSpPr>
        <p:spPr>
          <a:xfrm>
            <a:off x="727650" y="285307"/>
            <a:ext cx="7688700" cy="535200"/>
          </a:xfrm>
          <a:prstGeom prst="rect">
            <a:avLst/>
          </a:prstGeom>
        </p:spPr>
        <p:txBody>
          <a:bodyPr spcFirstLastPara="1" wrap="square" lIns="91425" tIns="91425" rIns="91425" bIns="91425" anchor="t" anchorCtr="0">
            <a:noAutofit/>
          </a:bodyPr>
          <a:lstStyle/>
          <a:p>
            <a:pPr lvl="0"/>
            <a:r>
              <a:rPr lang="en-IN" dirty="0"/>
              <a:t>FLOWCHART</a:t>
            </a:r>
            <a:endParaRPr sz="3000" dirty="0"/>
          </a:p>
        </p:txBody>
      </p:sp>
      <p:pic>
        <p:nvPicPr>
          <p:cNvPr id="33" name="Picture 32">
            <a:extLst>
              <a:ext uri="{FF2B5EF4-FFF2-40B4-BE49-F238E27FC236}">
                <a16:creationId xmlns:a16="http://schemas.microsoft.com/office/drawing/2014/main" id="{17A4DAAE-75E0-44A3-A93C-A26160397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4176" y="471319"/>
            <a:ext cx="4605452" cy="44491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10159" y="7924"/>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9" name="Google Shape;297;p38">
            <a:extLst>
              <a:ext uri="{FF2B5EF4-FFF2-40B4-BE49-F238E27FC236}">
                <a16:creationId xmlns:a16="http://schemas.microsoft.com/office/drawing/2014/main" id="{573F4DE4-E751-4063-A6EF-864CA45BEE2C}"/>
              </a:ext>
            </a:extLst>
          </p:cNvPr>
          <p:cNvSpPr txBox="1">
            <a:spLocks/>
          </p:cNvSpPr>
          <p:nvPr/>
        </p:nvSpPr>
        <p:spPr>
          <a:xfrm>
            <a:off x="10159" y="-95633"/>
            <a:ext cx="7688700" cy="53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bg1"/>
                </a:solidFill>
                <a:latin typeface="Raleway"/>
              </a:rPr>
              <a:t>SNAPSHOTS OF THE PROJECT</a:t>
            </a:r>
            <a:endParaRPr lang="en-IN" sz="2800" b="1" dirty="0">
              <a:solidFill>
                <a:schemeClr val="bg1"/>
              </a:solidFill>
              <a:latin typeface="Raleway"/>
              <a:sym typeface="Raleway"/>
            </a:endParaRPr>
          </a:p>
        </p:txBody>
      </p:sp>
      <p:pic>
        <p:nvPicPr>
          <p:cNvPr id="14" name="Content Placeholder 4">
            <a:extLst>
              <a:ext uri="{FF2B5EF4-FFF2-40B4-BE49-F238E27FC236}">
                <a16:creationId xmlns:a16="http://schemas.microsoft.com/office/drawing/2014/main" id="{62F1CE3D-7A42-453B-9E93-EE611B3F2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084" y="619291"/>
            <a:ext cx="4301179" cy="1857194"/>
          </a:xfrm>
          <a:prstGeom prst="rect">
            <a:avLst/>
          </a:prstGeom>
        </p:spPr>
      </p:pic>
      <p:pic>
        <p:nvPicPr>
          <p:cNvPr id="15" name="Picture 14">
            <a:extLst>
              <a:ext uri="{FF2B5EF4-FFF2-40B4-BE49-F238E27FC236}">
                <a16:creationId xmlns:a16="http://schemas.microsoft.com/office/drawing/2014/main" id="{3ABBAB19-2182-4D68-B84A-148FA4227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94" y="2631223"/>
            <a:ext cx="4311370" cy="1980376"/>
          </a:xfrm>
          <a:prstGeom prst="rect">
            <a:avLst/>
          </a:prstGeom>
        </p:spPr>
      </p:pic>
      <p:pic>
        <p:nvPicPr>
          <p:cNvPr id="16" name="Picture 15">
            <a:extLst>
              <a:ext uri="{FF2B5EF4-FFF2-40B4-BE49-F238E27FC236}">
                <a16:creationId xmlns:a16="http://schemas.microsoft.com/office/drawing/2014/main" id="{C2FA6C77-6535-497E-8E9E-16529332D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1647" y="619222"/>
            <a:ext cx="3898776" cy="1432602"/>
          </a:xfrm>
          <a:prstGeom prst="rect">
            <a:avLst/>
          </a:prstGeom>
        </p:spPr>
      </p:pic>
      <p:pic>
        <p:nvPicPr>
          <p:cNvPr id="3" name="Picture 2">
            <a:extLst>
              <a:ext uri="{FF2B5EF4-FFF2-40B4-BE49-F238E27FC236}">
                <a16:creationId xmlns:a16="http://schemas.microsoft.com/office/drawing/2014/main" id="{35856C00-DFB3-41CD-96DF-4D8A94558A1A}"/>
              </a:ext>
            </a:extLst>
          </p:cNvPr>
          <p:cNvPicPr>
            <a:picLocks noChangeAspect="1"/>
          </p:cNvPicPr>
          <p:nvPr/>
        </p:nvPicPr>
        <p:blipFill>
          <a:blip r:embed="rId6"/>
          <a:stretch>
            <a:fillRect/>
          </a:stretch>
        </p:blipFill>
        <p:spPr>
          <a:xfrm>
            <a:off x="4661647" y="2162746"/>
            <a:ext cx="4243413" cy="27512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p:nvPr/>
        </p:nvSpPr>
        <p:spPr>
          <a:xfrm>
            <a:off x="10159" y="7924"/>
            <a:ext cx="9144000" cy="39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9" name="Google Shape;297;p38">
            <a:extLst>
              <a:ext uri="{FF2B5EF4-FFF2-40B4-BE49-F238E27FC236}">
                <a16:creationId xmlns:a16="http://schemas.microsoft.com/office/drawing/2014/main" id="{573F4DE4-E751-4063-A6EF-864CA45BEE2C}"/>
              </a:ext>
            </a:extLst>
          </p:cNvPr>
          <p:cNvSpPr txBox="1">
            <a:spLocks/>
          </p:cNvSpPr>
          <p:nvPr/>
        </p:nvSpPr>
        <p:spPr>
          <a:xfrm>
            <a:off x="10159" y="-95633"/>
            <a:ext cx="7688700" cy="53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2800" b="1" dirty="0">
                <a:solidFill>
                  <a:schemeClr val="bg1"/>
                </a:solidFill>
                <a:latin typeface="Raleway"/>
              </a:rPr>
              <a:t>SNAPSHOTS OF THE PROJECT</a:t>
            </a:r>
            <a:endParaRPr lang="en-IN" sz="2800" b="1" dirty="0">
              <a:solidFill>
                <a:schemeClr val="bg1"/>
              </a:solidFill>
              <a:latin typeface="Raleway"/>
              <a:sym typeface="Raleway"/>
            </a:endParaRPr>
          </a:p>
        </p:txBody>
      </p:sp>
      <p:pic>
        <p:nvPicPr>
          <p:cNvPr id="8" name="Content Placeholder 4">
            <a:extLst>
              <a:ext uri="{FF2B5EF4-FFF2-40B4-BE49-F238E27FC236}">
                <a16:creationId xmlns:a16="http://schemas.microsoft.com/office/drawing/2014/main" id="{300CCD9D-A6CE-4B2F-9B3B-F283CD203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6" y="543124"/>
            <a:ext cx="8229600" cy="1460801"/>
          </a:xfrm>
          <a:prstGeom prst="rect">
            <a:avLst/>
          </a:prstGeom>
        </p:spPr>
      </p:pic>
      <p:pic>
        <p:nvPicPr>
          <p:cNvPr id="10" name="Picture 9">
            <a:extLst>
              <a:ext uri="{FF2B5EF4-FFF2-40B4-BE49-F238E27FC236}">
                <a16:creationId xmlns:a16="http://schemas.microsoft.com/office/drawing/2014/main" id="{A4DF96C9-6DFA-4B18-B801-58060FE0FF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136" y="2142825"/>
            <a:ext cx="8229600" cy="1073272"/>
          </a:xfrm>
          <a:prstGeom prst="rect">
            <a:avLst/>
          </a:prstGeom>
        </p:spPr>
      </p:pic>
      <p:pic>
        <p:nvPicPr>
          <p:cNvPr id="11" name="Picture 10">
            <a:extLst>
              <a:ext uri="{FF2B5EF4-FFF2-40B4-BE49-F238E27FC236}">
                <a16:creationId xmlns:a16="http://schemas.microsoft.com/office/drawing/2014/main" id="{974EB274-B491-415D-A332-BD14B1163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136" y="3354997"/>
            <a:ext cx="8229600" cy="1692506"/>
          </a:xfrm>
          <a:prstGeom prst="rect">
            <a:avLst/>
          </a:prstGeom>
        </p:spPr>
      </p:pic>
    </p:spTree>
    <p:extLst>
      <p:ext uri="{BB962C8B-B14F-4D97-AF65-F5344CB8AC3E}">
        <p14:creationId xmlns:p14="http://schemas.microsoft.com/office/powerpoint/2010/main" val="257624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7" name="Google Shape;226;p30">
            <a:extLst>
              <a:ext uri="{FF2B5EF4-FFF2-40B4-BE49-F238E27FC236}">
                <a16:creationId xmlns:a16="http://schemas.microsoft.com/office/drawing/2014/main" id="{CD6A8A94-9599-44CB-9551-E664D588AB51}"/>
              </a:ext>
            </a:extLst>
          </p:cNvPr>
          <p:cNvSpPr/>
          <p:nvPr/>
        </p:nvSpPr>
        <p:spPr>
          <a:xfrm>
            <a:off x="10159" y="7924"/>
            <a:ext cx="9144000" cy="788446"/>
          </a:xfrm>
          <a:prstGeom prst="rect">
            <a:avLst/>
          </a:prstGeom>
          <a:solidFill>
            <a:srgbClr val="EB5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Lato"/>
              <a:ea typeface="Lato"/>
              <a:cs typeface="Lato"/>
              <a:sym typeface="Lato"/>
            </a:endParaRPr>
          </a:p>
        </p:txBody>
      </p:sp>
      <p:sp>
        <p:nvSpPr>
          <p:cNvPr id="9" name="Google Shape;297;p38">
            <a:extLst>
              <a:ext uri="{FF2B5EF4-FFF2-40B4-BE49-F238E27FC236}">
                <a16:creationId xmlns:a16="http://schemas.microsoft.com/office/drawing/2014/main" id="{573F4DE4-E751-4063-A6EF-864CA45BEE2C}"/>
              </a:ext>
            </a:extLst>
          </p:cNvPr>
          <p:cNvSpPr txBox="1">
            <a:spLocks/>
          </p:cNvSpPr>
          <p:nvPr/>
        </p:nvSpPr>
        <p:spPr>
          <a:xfrm>
            <a:off x="158839" y="67915"/>
            <a:ext cx="7688700" cy="535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N" sz="3200" b="1" dirty="0">
                <a:solidFill>
                  <a:schemeClr val="bg1"/>
                </a:solidFill>
                <a:latin typeface="Raleway"/>
              </a:rPr>
              <a:t>SNAPSHOTS</a:t>
            </a:r>
            <a:r>
              <a:rPr lang="en-IN" sz="2800" b="1" dirty="0">
                <a:solidFill>
                  <a:schemeClr val="bg1"/>
                </a:solidFill>
                <a:latin typeface="Raleway"/>
              </a:rPr>
              <a:t> </a:t>
            </a:r>
            <a:r>
              <a:rPr lang="en-IN" sz="3200" b="1" dirty="0">
                <a:solidFill>
                  <a:schemeClr val="bg1"/>
                </a:solidFill>
                <a:latin typeface="Raleway"/>
              </a:rPr>
              <a:t>OF THE PROJECT</a:t>
            </a:r>
            <a:endParaRPr lang="en-IN" sz="2800" b="1" dirty="0">
              <a:solidFill>
                <a:schemeClr val="bg1"/>
              </a:solidFill>
              <a:latin typeface="Raleway"/>
              <a:sym typeface="Raleway"/>
            </a:endParaRPr>
          </a:p>
        </p:txBody>
      </p:sp>
      <p:pic>
        <p:nvPicPr>
          <p:cNvPr id="12" name="Content Placeholder 4">
            <a:extLst>
              <a:ext uri="{FF2B5EF4-FFF2-40B4-BE49-F238E27FC236}">
                <a16:creationId xmlns:a16="http://schemas.microsoft.com/office/drawing/2014/main" id="{6CE89A91-235E-44EF-90C8-9B0D86A4F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84" y="2054651"/>
            <a:ext cx="3520777" cy="2753396"/>
          </a:xfrm>
          <a:prstGeom prst="rect">
            <a:avLst/>
          </a:prstGeom>
        </p:spPr>
      </p:pic>
      <p:pic>
        <p:nvPicPr>
          <p:cNvPr id="13" name="Picture 12">
            <a:extLst>
              <a:ext uri="{FF2B5EF4-FFF2-40B4-BE49-F238E27FC236}">
                <a16:creationId xmlns:a16="http://schemas.microsoft.com/office/drawing/2014/main" id="{9E761DB4-16BC-4BA5-9D54-DEA546BAF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1941" y="2054652"/>
            <a:ext cx="3665316" cy="2753395"/>
          </a:xfrm>
          <a:prstGeom prst="rect">
            <a:avLst/>
          </a:prstGeom>
        </p:spPr>
      </p:pic>
      <p:sp>
        <p:nvSpPr>
          <p:cNvPr id="6" name="Google Shape;172;p22">
            <a:extLst>
              <a:ext uri="{FF2B5EF4-FFF2-40B4-BE49-F238E27FC236}">
                <a16:creationId xmlns:a16="http://schemas.microsoft.com/office/drawing/2014/main" id="{24E24905-8A5C-4933-8935-9E78DFDAE4A3}"/>
              </a:ext>
            </a:extLst>
          </p:cNvPr>
          <p:cNvSpPr/>
          <p:nvPr/>
        </p:nvSpPr>
        <p:spPr>
          <a:xfrm rot="10363225">
            <a:off x="3860466" y="894636"/>
            <a:ext cx="1405106" cy="1405106"/>
          </a:xfrm>
          <a:prstGeom prst="blockArc">
            <a:avLst>
              <a:gd name="adj1" fmla="val 2098613"/>
              <a:gd name="adj2" fmla="val 5880699"/>
              <a:gd name="adj3" fmla="val 7985"/>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5;p22">
            <a:extLst>
              <a:ext uri="{FF2B5EF4-FFF2-40B4-BE49-F238E27FC236}">
                <a16:creationId xmlns:a16="http://schemas.microsoft.com/office/drawing/2014/main" id="{D78CEE92-13ED-4F40-9474-35B61BFE1A0E}"/>
              </a:ext>
            </a:extLst>
          </p:cNvPr>
          <p:cNvSpPr txBox="1">
            <a:spLocks/>
          </p:cNvSpPr>
          <p:nvPr/>
        </p:nvSpPr>
        <p:spPr>
          <a:xfrm>
            <a:off x="4082245" y="1276048"/>
            <a:ext cx="1108930" cy="3342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b="1" dirty="0">
                <a:solidFill>
                  <a:schemeClr val="dk1"/>
                </a:solidFill>
              </a:rPr>
              <a:t>81.3%</a:t>
            </a:r>
            <a:endParaRPr lang="en" sz="1800" dirty="0">
              <a:solidFill>
                <a:schemeClr val="dk1"/>
              </a:solidFill>
            </a:endParaRPr>
          </a:p>
          <a:p>
            <a:pPr algn="ctr">
              <a:spcBef>
                <a:spcPts val="1600"/>
              </a:spcBef>
              <a:spcAft>
                <a:spcPts val="1600"/>
              </a:spcAft>
            </a:pPr>
            <a:endParaRPr lang="en" sz="1200" b="1" dirty="0">
              <a:solidFill>
                <a:schemeClr val="dk1"/>
              </a:solidFill>
            </a:endParaRPr>
          </a:p>
        </p:txBody>
      </p:sp>
      <p:sp>
        <p:nvSpPr>
          <p:cNvPr id="10" name="Google Shape;176;p22">
            <a:extLst>
              <a:ext uri="{FF2B5EF4-FFF2-40B4-BE49-F238E27FC236}">
                <a16:creationId xmlns:a16="http://schemas.microsoft.com/office/drawing/2014/main" id="{4F71D155-85BD-4E99-88C6-505C85EDC9A7}"/>
              </a:ext>
            </a:extLst>
          </p:cNvPr>
          <p:cNvSpPr/>
          <p:nvPr/>
        </p:nvSpPr>
        <p:spPr>
          <a:xfrm>
            <a:off x="3862027" y="896908"/>
            <a:ext cx="1405053" cy="1405053"/>
          </a:xfrm>
          <a:prstGeom prst="blockArc">
            <a:avLst>
              <a:gd name="adj1" fmla="val 16211102"/>
              <a:gd name="adj2" fmla="val 12473378"/>
              <a:gd name="adj3" fmla="val 7668"/>
            </a:avLst>
          </a:prstGeom>
          <a:solidFill>
            <a:srgbClr val="1A9988">
              <a:alpha val="30196"/>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7;p22">
            <a:extLst>
              <a:ext uri="{FF2B5EF4-FFF2-40B4-BE49-F238E27FC236}">
                <a16:creationId xmlns:a16="http://schemas.microsoft.com/office/drawing/2014/main" id="{6EE86766-B583-45F0-B30B-D360A9588E25}"/>
              </a:ext>
            </a:extLst>
          </p:cNvPr>
          <p:cNvSpPr txBox="1">
            <a:spLocks/>
          </p:cNvSpPr>
          <p:nvPr/>
        </p:nvSpPr>
        <p:spPr>
          <a:xfrm>
            <a:off x="4069783" y="1560108"/>
            <a:ext cx="1024750" cy="396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lgn="ctr">
              <a:spcAft>
                <a:spcPts val="1600"/>
              </a:spcAft>
              <a:buFont typeface="Lato"/>
              <a:buNone/>
            </a:pPr>
            <a:r>
              <a:rPr lang="en-US" sz="1200" dirty="0">
                <a:solidFill>
                  <a:srgbClr val="1A9988"/>
                </a:solidFill>
              </a:rPr>
              <a:t>Accuracy</a:t>
            </a:r>
          </a:p>
        </p:txBody>
      </p:sp>
    </p:spTree>
    <p:extLst>
      <p:ext uri="{BB962C8B-B14F-4D97-AF65-F5344CB8AC3E}">
        <p14:creationId xmlns:p14="http://schemas.microsoft.com/office/powerpoint/2010/main" val="4265871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4" name="Rectangle 33">
            <a:extLst>
              <a:ext uri="{FF2B5EF4-FFF2-40B4-BE49-F238E27FC236}">
                <a16:creationId xmlns:a16="http://schemas.microsoft.com/office/drawing/2014/main" id="{572F4F55-602D-45A6-9CE4-572D7E187DEB}"/>
              </a:ext>
            </a:extLst>
          </p:cNvPr>
          <p:cNvSpPr/>
          <p:nvPr/>
        </p:nvSpPr>
        <p:spPr>
          <a:xfrm>
            <a:off x="0" y="0"/>
            <a:ext cx="9143998" cy="6179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Google Shape;297;p38"/>
          <p:cNvSpPr txBox="1">
            <a:spLocks noGrp="1"/>
          </p:cNvSpPr>
          <p:nvPr>
            <p:ph type="title"/>
          </p:nvPr>
        </p:nvSpPr>
        <p:spPr>
          <a:xfrm>
            <a:off x="571536" y="99456"/>
            <a:ext cx="8133852" cy="535200"/>
          </a:xfrm>
          <a:prstGeom prst="rect">
            <a:avLst/>
          </a:prstGeom>
        </p:spPr>
        <p:txBody>
          <a:bodyPr spcFirstLastPara="1" wrap="square" lIns="91425" tIns="91425" rIns="91425" bIns="91425" anchor="t" anchorCtr="0">
            <a:noAutofit/>
          </a:bodyPr>
          <a:lstStyle/>
          <a:p>
            <a:pPr lvl="0"/>
            <a:r>
              <a:rPr lang="en-IN" dirty="0"/>
              <a:t>VIDEO DEMONSTRATION OF THE PROJECT</a:t>
            </a:r>
            <a:endParaRPr sz="3000" dirty="0"/>
          </a:p>
        </p:txBody>
      </p:sp>
      <p:pic>
        <p:nvPicPr>
          <p:cNvPr id="4" name="Project demo Data mining">
            <a:hlinkClick r:id="" action="ppaction://media"/>
            <a:extLst>
              <a:ext uri="{FF2B5EF4-FFF2-40B4-BE49-F238E27FC236}">
                <a16:creationId xmlns:a16="http://schemas.microsoft.com/office/drawing/2014/main" id="{932AD117-C723-4924-A862-CA6970CC0BA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744" y="776393"/>
            <a:ext cx="7802562" cy="4114800"/>
          </a:xfrm>
          <a:prstGeom prst="rect">
            <a:avLst/>
          </a:prstGeom>
        </p:spPr>
      </p:pic>
    </p:spTree>
    <p:extLst>
      <p:ext uri="{BB962C8B-B14F-4D97-AF65-F5344CB8AC3E}">
        <p14:creationId xmlns:p14="http://schemas.microsoft.com/office/powerpoint/2010/main" val="386829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34" name="Rectangle 33">
            <a:extLst>
              <a:ext uri="{FF2B5EF4-FFF2-40B4-BE49-F238E27FC236}">
                <a16:creationId xmlns:a16="http://schemas.microsoft.com/office/drawing/2014/main" id="{572F4F55-602D-45A6-9CE4-572D7E187DEB}"/>
              </a:ext>
            </a:extLst>
          </p:cNvPr>
          <p:cNvSpPr/>
          <p:nvPr/>
        </p:nvSpPr>
        <p:spPr>
          <a:xfrm>
            <a:off x="0" y="0"/>
            <a:ext cx="9143998" cy="6179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Google Shape;297;p38"/>
          <p:cNvSpPr txBox="1">
            <a:spLocks noGrp="1"/>
          </p:cNvSpPr>
          <p:nvPr>
            <p:ph type="title"/>
          </p:nvPr>
        </p:nvSpPr>
        <p:spPr>
          <a:xfrm>
            <a:off x="571536" y="99456"/>
            <a:ext cx="8133852" cy="535200"/>
          </a:xfrm>
          <a:prstGeom prst="rect">
            <a:avLst/>
          </a:prstGeom>
        </p:spPr>
        <p:txBody>
          <a:bodyPr spcFirstLastPara="1" wrap="square" lIns="91425" tIns="91425" rIns="91425" bIns="91425" anchor="t" anchorCtr="0">
            <a:noAutofit/>
          </a:bodyPr>
          <a:lstStyle/>
          <a:p>
            <a:pPr lvl="0"/>
            <a:r>
              <a:rPr lang="en-IN" dirty="0"/>
              <a:t>VIDEO DEMONSTRATION OF THE PROJECT</a:t>
            </a:r>
            <a:endParaRPr sz="3000" dirty="0"/>
          </a:p>
        </p:txBody>
      </p:sp>
      <p:pic>
        <p:nvPicPr>
          <p:cNvPr id="5" name="Project demo ML">
            <a:hlinkClick r:id="" action="ppaction://media"/>
            <a:extLst>
              <a:ext uri="{FF2B5EF4-FFF2-40B4-BE49-F238E27FC236}">
                <a16:creationId xmlns:a16="http://schemas.microsoft.com/office/drawing/2014/main" id="{54E0DBB8-43D0-4781-AFA1-83425E74C27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2755" y="704827"/>
            <a:ext cx="7677829" cy="4319266"/>
          </a:xfrm>
          <a:prstGeom prst="rect">
            <a:avLst/>
          </a:prstGeom>
        </p:spPr>
      </p:pic>
    </p:spTree>
    <p:extLst>
      <p:ext uri="{BB962C8B-B14F-4D97-AF65-F5344CB8AC3E}">
        <p14:creationId xmlns:p14="http://schemas.microsoft.com/office/powerpoint/2010/main" val="14861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body" idx="1"/>
          </p:nvPr>
        </p:nvSpPr>
        <p:spPr>
          <a:xfrm>
            <a:off x="727650" y="1484141"/>
            <a:ext cx="7688700" cy="2261100"/>
          </a:xfrm>
          <a:prstGeom prst="rect">
            <a:avLst/>
          </a:prstGeom>
        </p:spPr>
        <p:txBody>
          <a:bodyPr spcFirstLastPara="1" wrap="square" lIns="91425" tIns="91425" rIns="91425" bIns="91425" anchor="t" anchorCtr="0">
            <a:noAutofit/>
          </a:bodyPr>
          <a:lstStyle/>
          <a:p>
            <a:pPr>
              <a:buFont typeface="Wingdings" panose="05000000000000000000" pitchFamily="2" charset="2"/>
              <a:buChar char="§"/>
            </a:pPr>
            <a:r>
              <a:rPr lang="en-IN" sz="1600" dirty="0"/>
              <a:t>In this project we have used cluster of words in the File to train the model so as to predict whether the tweet is positive or negative. </a:t>
            </a:r>
          </a:p>
          <a:p>
            <a:pPr>
              <a:buFont typeface="Wingdings" panose="05000000000000000000" pitchFamily="2" charset="2"/>
              <a:buChar char="§"/>
            </a:pPr>
            <a:endParaRPr lang="en-IN" sz="1600" dirty="0"/>
          </a:p>
          <a:p>
            <a:pPr>
              <a:buFont typeface="Wingdings" panose="05000000000000000000" pitchFamily="2" charset="2"/>
              <a:buChar char="§"/>
            </a:pPr>
            <a:r>
              <a:rPr lang="en-IN" sz="1600" dirty="0"/>
              <a:t>Accuracy is directly proportional to available data set. There is always a scope to increase the Accuracy.</a:t>
            </a:r>
          </a:p>
        </p:txBody>
      </p:sp>
      <p:sp>
        <p:nvSpPr>
          <p:cNvPr id="193" name="Google Shape;193;p24"/>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Autofit/>
          </a:bodyPr>
          <a:lstStyle/>
          <a:p>
            <a:pPr lvl="0"/>
            <a:r>
              <a:rPr lang="en-IN" dirty="0"/>
              <a:t>LIMITATIONS &amp; FUTURE SCOPE</a:t>
            </a:r>
            <a:endParaRPr sz="3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9"/>
          <p:cNvSpPr txBox="1">
            <a:spLocks noGrp="1"/>
          </p:cNvSpPr>
          <p:nvPr>
            <p:ph type="title"/>
          </p:nvPr>
        </p:nvSpPr>
        <p:spPr>
          <a:xfrm>
            <a:off x="727800" y="341143"/>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CONCLUSION</a:t>
            </a:r>
            <a:endParaRPr dirty="0"/>
          </a:p>
        </p:txBody>
      </p:sp>
      <p:sp>
        <p:nvSpPr>
          <p:cNvPr id="2" name="Rectangle 1">
            <a:extLst>
              <a:ext uri="{FF2B5EF4-FFF2-40B4-BE49-F238E27FC236}">
                <a16:creationId xmlns:a16="http://schemas.microsoft.com/office/drawing/2014/main" id="{2391E654-F95D-489B-8F03-0180F8B763EC}"/>
              </a:ext>
            </a:extLst>
          </p:cNvPr>
          <p:cNvSpPr/>
          <p:nvPr/>
        </p:nvSpPr>
        <p:spPr>
          <a:xfrm>
            <a:off x="1011044" y="1414451"/>
            <a:ext cx="7405156" cy="3293209"/>
          </a:xfrm>
          <a:prstGeom prst="rect">
            <a:avLst/>
          </a:prstGeom>
        </p:spPr>
        <p:txBody>
          <a:bodyPr wrap="square">
            <a:spAutoFit/>
          </a:bodyPr>
          <a:lstStyle/>
          <a:p>
            <a:r>
              <a:rPr lang="en-IN" sz="1600" dirty="0">
                <a:solidFill>
                  <a:schemeClr val="bg1"/>
                </a:solidFill>
                <a:latin typeface="Lato" panose="020B0604020202020204" charset="0"/>
              </a:rPr>
              <a:t>In our Project we are fetching live tweets from twitter.</a:t>
            </a:r>
          </a:p>
          <a:p>
            <a:endParaRPr lang="en-IN" sz="1600" dirty="0">
              <a:solidFill>
                <a:schemeClr val="bg1"/>
              </a:solidFill>
              <a:latin typeface="Lato" panose="020B0604020202020204" charset="0"/>
            </a:endParaRPr>
          </a:p>
          <a:p>
            <a:r>
              <a:rPr lang="en-IN" sz="1600" dirty="0">
                <a:solidFill>
                  <a:schemeClr val="bg1"/>
                </a:solidFill>
                <a:latin typeface="Lato" panose="020B0604020202020204" charset="0"/>
              </a:rPr>
              <a:t>After fetching the tweets from twitter, we have used to approaches for classifying the tweets:</a:t>
            </a:r>
          </a:p>
          <a:p>
            <a:endParaRPr lang="en-IN" sz="1600" dirty="0">
              <a:solidFill>
                <a:schemeClr val="bg1"/>
              </a:solidFill>
              <a:latin typeface="Lato" panose="020B0604020202020204" charset="0"/>
            </a:endParaRPr>
          </a:p>
          <a:p>
            <a:pPr marL="914400" lvl="2" algn="just"/>
            <a:r>
              <a:rPr lang="en-IN" sz="1600" dirty="0">
                <a:solidFill>
                  <a:schemeClr val="bg1"/>
                </a:solidFill>
                <a:latin typeface="Lato" panose="020B0604020202020204" charset="0"/>
              </a:rPr>
              <a:t>Using Data Mining  we classified the tweets as positive, Negative or neutral.</a:t>
            </a:r>
          </a:p>
          <a:p>
            <a:pPr marL="914400" lvl="2" algn="just"/>
            <a:r>
              <a:rPr lang="en-IN" sz="1600" dirty="0">
                <a:solidFill>
                  <a:schemeClr val="bg1"/>
                </a:solidFill>
                <a:latin typeface="Lato" panose="020B0604020202020204" charset="0"/>
              </a:rPr>
              <a:t>We have trained a model using machine learning that would predict whether the tweet is positive  or negative .Along with this it would represent the data using graph. We have used Simple Command prompt and Python Environment (NLTK).</a:t>
            </a:r>
          </a:p>
          <a:p>
            <a:pPr marL="914400" lvl="2" algn="just"/>
            <a:endParaRPr lang="en-IN" sz="1600" dirty="0">
              <a:solidFill>
                <a:schemeClr val="bg1"/>
              </a:solidFill>
              <a:latin typeface="Lato" panose="020B0604020202020204" charset="0"/>
            </a:endParaRPr>
          </a:p>
          <a:p>
            <a:r>
              <a:rPr lang="en-IN" sz="1600" dirty="0">
                <a:solidFill>
                  <a:schemeClr val="bg1"/>
                </a:solidFill>
                <a:latin typeface="Lato" panose="020B0604020202020204" charset="0"/>
              </a:rPr>
              <a:t>This analysis would help in monitoring the responses of the public.</a:t>
            </a:r>
          </a:p>
        </p:txBody>
      </p:sp>
      <p:sp>
        <p:nvSpPr>
          <p:cNvPr id="6" name="Rectangle 5">
            <a:extLst>
              <a:ext uri="{FF2B5EF4-FFF2-40B4-BE49-F238E27FC236}">
                <a16:creationId xmlns:a16="http://schemas.microsoft.com/office/drawing/2014/main" id="{0C3A3964-99E6-4C01-AB84-4C1124AB30F2}"/>
              </a:ext>
            </a:extLst>
          </p:cNvPr>
          <p:cNvSpPr/>
          <p:nvPr/>
        </p:nvSpPr>
        <p:spPr>
          <a:xfrm>
            <a:off x="910682" y="1531435"/>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8A593C4-2941-45E2-8DD9-84B0FCC7BF0A}"/>
              </a:ext>
            </a:extLst>
          </p:cNvPr>
          <p:cNvSpPr/>
          <p:nvPr/>
        </p:nvSpPr>
        <p:spPr>
          <a:xfrm>
            <a:off x="910682" y="2025804"/>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B873B88-CD83-4FD0-9D8C-7C7EE0A5FCB9}"/>
              </a:ext>
            </a:extLst>
          </p:cNvPr>
          <p:cNvSpPr/>
          <p:nvPr/>
        </p:nvSpPr>
        <p:spPr>
          <a:xfrm>
            <a:off x="921834" y="4467918"/>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3A92D0C-0E15-4C6C-8EF3-297C9F160268}"/>
              </a:ext>
            </a:extLst>
          </p:cNvPr>
          <p:cNvSpPr/>
          <p:nvPr/>
        </p:nvSpPr>
        <p:spPr>
          <a:xfrm>
            <a:off x="1784196" y="2754351"/>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0E1E4D31-E465-4D52-807F-557F68ACBDA2}"/>
              </a:ext>
            </a:extLst>
          </p:cNvPr>
          <p:cNvSpPr/>
          <p:nvPr/>
        </p:nvSpPr>
        <p:spPr>
          <a:xfrm>
            <a:off x="1784196" y="3248720"/>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335" name="Google Shape;335;p40"/>
          <p:cNvSpPr txBox="1">
            <a:spLocks noGrp="1"/>
          </p:cNvSpPr>
          <p:nvPr>
            <p:ph type="body" idx="1"/>
          </p:nvPr>
        </p:nvSpPr>
        <p:spPr>
          <a:xfrm>
            <a:off x="610506" y="2078874"/>
            <a:ext cx="7688700" cy="2693847"/>
          </a:xfrm>
          <a:prstGeom prst="rect">
            <a:avLst/>
          </a:prstGeom>
        </p:spPr>
        <p:txBody>
          <a:bodyPr spcFirstLastPara="1" wrap="square" lIns="91425" tIns="91425" rIns="91425" bIns="91425" anchor="t" anchorCtr="0">
            <a:noAutofit/>
          </a:bodyPr>
          <a:lstStyle/>
          <a:p>
            <a:pPr marL="146050" indent="0">
              <a:lnSpc>
                <a:spcPct val="100000"/>
              </a:lnSpc>
              <a:buNone/>
            </a:pPr>
            <a:r>
              <a:rPr lang="en-US" sz="1400"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https://towardsdatascience.com/live-sentiment-analysis-on-twitter-data-using-tweepy-keras-and-django-99c344e90488</a:t>
            </a:r>
            <a:endParaRPr lang="en-US" sz="1400" dirty="0">
              <a:solidFill>
                <a:schemeClr val="accent3">
                  <a:lumMod val="60000"/>
                  <a:lumOff val="40000"/>
                </a:schemeClr>
              </a:solidFill>
            </a:endParaRPr>
          </a:p>
          <a:p>
            <a:pPr marL="146050" indent="0">
              <a:lnSpc>
                <a:spcPct val="200000"/>
              </a:lnSpc>
              <a:buNone/>
            </a:pPr>
            <a:r>
              <a:rPr lang="en-US" sz="1400" dirty="0">
                <a:solidFill>
                  <a:schemeClr val="accent3">
                    <a:lumMod val="60000"/>
                    <a:lumOff val="40000"/>
                  </a:schemeClr>
                </a:solidFill>
                <a:hlinkClick r:id="rId4">
                  <a:extLst>
                    <a:ext uri="{A12FA001-AC4F-418D-AE19-62706E023703}">
                      <ahyp:hlinkClr xmlns:ahyp="http://schemas.microsoft.com/office/drawing/2018/hyperlinkcolor" val="tx"/>
                    </a:ext>
                  </a:extLst>
                </a:hlinkClick>
              </a:rPr>
              <a:t>https://pythonprogramming.net/graph-live-twitter-sentiment-nltk-tutorial/</a:t>
            </a:r>
            <a:endParaRPr lang="en-US" sz="1400" dirty="0">
              <a:solidFill>
                <a:schemeClr val="accent3">
                  <a:lumMod val="60000"/>
                  <a:lumOff val="40000"/>
                </a:schemeClr>
              </a:solidFill>
            </a:endParaRPr>
          </a:p>
          <a:p>
            <a:pPr marL="146050" indent="0">
              <a:lnSpc>
                <a:spcPct val="200000"/>
              </a:lnSpc>
              <a:buNone/>
            </a:pPr>
            <a:r>
              <a:rPr lang="en-US" sz="1400" dirty="0">
                <a:solidFill>
                  <a:schemeClr val="accent3">
                    <a:lumMod val="60000"/>
                    <a:lumOff val="40000"/>
                  </a:schemeClr>
                </a:solidFill>
                <a:hlinkClick r:id="rId5">
                  <a:extLst>
                    <a:ext uri="{A12FA001-AC4F-418D-AE19-62706E023703}">
                      <ahyp:hlinkClr xmlns:ahyp="http://schemas.microsoft.com/office/drawing/2018/hyperlinkcolor" val="tx"/>
                    </a:ext>
                  </a:extLst>
                </a:hlinkClick>
              </a:rPr>
              <a:t>https://monkeylearn.com/blog/sentiment-analysis-of-twitter/</a:t>
            </a:r>
            <a:endParaRPr lang="en-US" sz="1400" dirty="0">
              <a:solidFill>
                <a:schemeClr val="accent3">
                  <a:lumMod val="60000"/>
                  <a:lumOff val="40000"/>
                </a:schemeClr>
              </a:solidFill>
            </a:endParaRPr>
          </a:p>
          <a:p>
            <a:pPr marL="146050" indent="0">
              <a:lnSpc>
                <a:spcPct val="200000"/>
              </a:lnSpc>
              <a:buNone/>
            </a:pPr>
            <a:r>
              <a:rPr lang="en-US" sz="1400" dirty="0">
                <a:solidFill>
                  <a:schemeClr val="accent3">
                    <a:lumMod val="60000"/>
                    <a:lumOff val="40000"/>
                  </a:schemeClr>
                </a:solidFill>
                <a:hlinkClick r:id="rId6">
                  <a:extLst>
                    <a:ext uri="{A12FA001-AC4F-418D-AE19-62706E023703}">
                      <ahyp:hlinkClr xmlns:ahyp="http://schemas.microsoft.com/office/drawing/2018/hyperlinkcolor" val="tx"/>
                    </a:ext>
                  </a:extLst>
                </a:hlinkClick>
              </a:rPr>
              <a:t>https://www.csc2.ncsu.edu/faculty/healey/tweet_viz/tweet_app/</a:t>
            </a:r>
            <a:endParaRPr lang="en-US" sz="1400" dirty="0">
              <a:solidFill>
                <a:schemeClr val="accent3">
                  <a:lumMod val="60000"/>
                  <a:lumOff val="40000"/>
                </a:schemeClr>
              </a:solidFill>
            </a:endParaRPr>
          </a:p>
          <a:p>
            <a:pPr marL="146050" indent="0">
              <a:lnSpc>
                <a:spcPct val="100000"/>
              </a:lnSpc>
              <a:buNone/>
            </a:pPr>
            <a:r>
              <a:rPr lang="en-US" sz="1400" dirty="0">
                <a:solidFill>
                  <a:schemeClr val="accent3">
                    <a:lumMod val="60000"/>
                    <a:lumOff val="40000"/>
                  </a:schemeClr>
                </a:solidFill>
                <a:hlinkClick r:id="rId7">
                  <a:extLst>
                    <a:ext uri="{A12FA001-AC4F-418D-AE19-62706E023703}">
                      <ahyp:hlinkClr xmlns:ahyp="http://schemas.microsoft.com/office/drawing/2018/hyperlinkcolor" val="tx"/>
                    </a:ext>
                  </a:extLst>
                </a:hlinkClick>
              </a:rPr>
              <a:t>https://towardsdatascience.com/creating-the-twitter-sentiment-analysis-program-in-python-with-naive-bayes-classification-672e5589a7ed</a:t>
            </a:r>
            <a:endParaRPr lang="en-IN" sz="1400" dirty="0">
              <a:solidFill>
                <a:schemeClr val="accent3">
                  <a:lumMod val="60000"/>
                  <a:lumOff val="40000"/>
                </a:schemeClr>
              </a:solidFill>
            </a:endParaRPr>
          </a:p>
          <a:p>
            <a:pPr marL="0" lvl="0" indent="0" algn="l" rtl="0">
              <a:spcBef>
                <a:spcPts val="1000"/>
              </a:spcBef>
              <a:spcAft>
                <a:spcPts val="1000"/>
              </a:spcAft>
              <a:buNone/>
            </a:pPr>
            <a:endParaRPr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730000" y="1318650"/>
            <a:ext cx="3300900" cy="17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4000" dirty="0"/>
              <a:t>THANKYOU</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Problem statement</a:t>
            </a:r>
            <a:endParaRPr sz="3000" dirty="0"/>
          </a:p>
        </p:txBody>
      </p:sp>
      <p:sp>
        <p:nvSpPr>
          <p:cNvPr id="153" name="Google Shape;153;p19"/>
          <p:cNvSpPr txBox="1">
            <a:spLocks noGrp="1"/>
          </p:cNvSpPr>
          <p:nvPr>
            <p:ph type="body" idx="2"/>
          </p:nvPr>
        </p:nvSpPr>
        <p:spPr>
          <a:xfrm>
            <a:off x="4819807" y="253927"/>
            <a:ext cx="4047746" cy="4644137"/>
          </a:xfrm>
          <a:prstGeom prst="rect">
            <a:avLst/>
          </a:prstGeom>
        </p:spPr>
        <p:txBody>
          <a:bodyPr spcFirstLastPara="1" wrap="square" lIns="91425" tIns="91425" rIns="91425" bIns="91425" anchor="t" anchorCtr="0">
            <a:noAutofit/>
          </a:bodyPr>
          <a:lstStyle/>
          <a:p>
            <a:pPr marL="0" indent="0">
              <a:spcBef>
                <a:spcPts val="1600"/>
              </a:spcBef>
              <a:spcAft>
                <a:spcPts val="1600"/>
              </a:spcAft>
              <a:buNone/>
            </a:pPr>
            <a:r>
              <a:rPr lang="en-IN" sz="1600" dirty="0"/>
              <a:t>In this advanced era of 21</a:t>
            </a:r>
            <a:r>
              <a:rPr lang="en-IN" sz="1600" baseline="30000" dirty="0"/>
              <a:t>st</a:t>
            </a:r>
            <a:r>
              <a:rPr lang="en-IN" sz="1600" dirty="0"/>
              <a:t> Century the advancement in technology and Social Media has provided a platform to the people for posting their reviews , feedbacks &amp; opinions about anything and everything.</a:t>
            </a:r>
          </a:p>
          <a:p>
            <a:pPr marL="0" lvl="0" indent="0">
              <a:spcBef>
                <a:spcPts val="1600"/>
              </a:spcBef>
              <a:spcAft>
                <a:spcPts val="1600"/>
              </a:spcAft>
              <a:buNone/>
            </a:pPr>
            <a:r>
              <a:rPr lang="en-IN" sz="1600" dirty="0"/>
              <a:t>These is were Sentiment analysis comes into picture. It is extremely </a:t>
            </a:r>
            <a:r>
              <a:rPr lang="en-IN" sz="1600" b="1" dirty="0"/>
              <a:t>useful</a:t>
            </a:r>
            <a:r>
              <a:rPr lang="en-IN" sz="1600" dirty="0"/>
              <a:t> in social media monitoring as it allows us to gain an overview of the wider public opinion behind certain topics.</a:t>
            </a:r>
            <a:endParaRPr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dirty="0"/>
              <a:t>Introduction to The Domain</a:t>
            </a:r>
            <a:endParaRPr sz="3000" dirty="0"/>
          </a:p>
          <a:p>
            <a:pPr marL="0" lvl="0" indent="0" algn="l" rtl="0">
              <a:spcBef>
                <a:spcPts val="0"/>
              </a:spcBef>
              <a:spcAft>
                <a:spcPts val="0"/>
              </a:spcAft>
              <a:buNone/>
            </a:pPr>
            <a:endParaRPr sz="3000" dirty="0"/>
          </a:p>
        </p:txBody>
      </p:sp>
      <p:sp>
        <p:nvSpPr>
          <p:cNvPr id="159" name="Google Shape;159;p20"/>
          <p:cNvSpPr txBox="1">
            <a:spLocks noGrp="1"/>
          </p:cNvSpPr>
          <p:nvPr>
            <p:ph type="body" idx="2"/>
          </p:nvPr>
        </p:nvSpPr>
        <p:spPr>
          <a:xfrm>
            <a:off x="4848159" y="289369"/>
            <a:ext cx="4035645" cy="4617168"/>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IN" sz="1600" b="1" dirty="0">
                <a:solidFill>
                  <a:schemeClr val="dk1"/>
                </a:solidFill>
              </a:rPr>
              <a:t>DATA MINING</a:t>
            </a:r>
          </a:p>
          <a:p>
            <a:pPr marL="0" lvl="0" indent="0">
              <a:spcBef>
                <a:spcPts val="1000"/>
              </a:spcBef>
              <a:buNone/>
            </a:pPr>
            <a:r>
              <a:rPr lang="en-IN" sz="1600" dirty="0"/>
              <a:t>Data mining is the process of finding anomalies, patterns and correlations within large data sets to predict outcomes.</a:t>
            </a:r>
          </a:p>
          <a:p>
            <a:pPr marL="0" lvl="0" indent="0">
              <a:spcBef>
                <a:spcPts val="1000"/>
              </a:spcBef>
              <a:buNone/>
            </a:pPr>
            <a:endParaRPr sz="1600" dirty="0"/>
          </a:p>
          <a:p>
            <a:pPr marL="0" indent="0">
              <a:lnSpc>
                <a:spcPct val="100000"/>
              </a:lnSpc>
              <a:spcBef>
                <a:spcPts val="1000"/>
              </a:spcBef>
              <a:buNone/>
            </a:pPr>
            <a:r>
              <a:rPr lang="en-IN" sz="1600" b="1" dirty="0">
                <a:solidFill>
                  <a:schemeClr val="dk1"/>
                </a:solidFill>
              </a:rPr>
              <a:t>MACHINE LEARNING  </a:t>
            </a:r>
          </a:p>
          <a:p>
            <a:pPr marL="0" indent="0">
              <a:lnSpc>
                <a:spcPct val="100000"/>
              </a:lnSpc>
              <a:spcBef>
                <a:spcPts val="1000"/>
              </a:spcBef>
              <a:buNone/>
            </a:pPr>
            <a:r>
              <a:rPr lang="en-IN" sz="1600" dirty="0"/>
              <a:t>Machine learning is the science of getting computers to act without being explicitly programmed.</a:t>
            </a:r>
          </a:p>
          <a:p>
            <a:pPr marL="0" indent="0">
              <a:lnSpc>
                <a:spcPct val="100000"/>
              </a:lnSpc>
              <a:spcBef>
                <a:spcPts val="1000"/>
              </a:spcBef>
              <a:buNone/>
            </a:pPr>
            <a:endParaRPr lang="en-IN" sz="1600" b="1" dirty="0">
              <a:solidFill>
                <a:schemeClr val="dk1"/>
              </a:solidFill>
            </a:endParaRPr>
          </a:p>
          <a:p>
            <a:pPr marL="0" indent="0">
              <a:lnSpc>
                <a:spcPct val="100000"/>
              </a:lnSpc>
              <a:spcBef>
                <a:spcPts val="1000"/>
              </a:spcBef>
              <a:buNone/>
            </a:pPr>
            <a:r>
              <a:rPr lang="en-IN" sz="1600" b="1" dirty="0">
                <a:solidFill>
                  <a:schemeClr val="dk1"/>
                </a:solidFill>
              </a:rPr>
              <a:t>WEB SCRAPING</a:t>
            </a:r>
            <a:r>
              <a:rPr lang="en-IN" sz="1600" dirty="0"/>
              <a:t> </a:t>
            </a:r>
          </a:p>
          <a:p>
            <a:pPr marL="0" indent="0">
              <a:lnSpc>
                <a:spcPct val="100000"/>
              </a:lnSpc>
              <a:spcBef>
                <a:spcPts val="1000"/>
              </a:spcBef>
              <a:buNone/>
            </a:pPr>
            <a:r>
              <a:rPr lang="en-IN" sz="1600" dirty="0"/>
              <a:t>It a technique used for extracting data from website or any other platform.</a:t>
            </a:r>
            <a:endParaRPr lang="en-IN" sz="1600" b="1" dirty="0">
              <a:solidFill>
                <a:schemeClr val="dk1"/>
              </a:solidFill>
            </a:endParaRPr>
          </a:p>
          <a:p>
            <a:pPr marL="0" indent="0">
              <a:lnSpc>
                <a:spcPct val="300000"/>
              </a:lnSpc>
              <a:spcBef>
                <a:spcPts val="1000"/>
              </a:spcBef>
              <a:spcAft>
                <a:spcPts val="1600"/>
              </a:spcAft>
              <a:buNone/>
            </a:pPr>
            <a:endParaRPr lang="en-IN" sz="1600" b="1" dirty="0">
              <a:solidFill>
                <a:schemeClr val="dk1"/>
              </a:solidFill>
            </a:endParaRPr>
          </a:p>
          <a:p>
            <a:pPr marL="0" lvl="0" indent="0" algn="l" rtl="0">
              <a:lnSpc>
                <a:spcPct val="115000"/>
              </a:lnSpc>
              <a:spcBef>
                <a:spcPts val="1000"/>
              </a:spcBef>
              <a:spcAft>
                <a:spcPts val="1600"/>
              </a:spcAft>
              <a:buNone/>
            </a:pP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INTRODUCTION OF PROJECT</a:t>
            </a:r>
            <a:endParaRPr dirty="0"/>
          </a:p>
        </p:txBody>
      </p:sp>
      <p:sp>
        <p:nvSpPr>
          <p:cNvPr id="147" name="Google Shape;147;p18"/>
          <p:cNvSpPr txBox="1">
            <a:spLocks noGrp="1"/>
          </p:cNvSpPr>
          <p:nvPr>
            <p:ph type="body" idx="2"/>
          </p:nvPr>
        </p:nvSpPr>
        <p:spPr>
          <a:xfrm>
            <a:off x="4891668" y="394010"/>
            <a:ext cx="3656957" cy="3984115"/>
          </a:xfrm>
          <a:prstGeom prst="rect">
            <a:avLst/>
          </a:prstGeom>
        </p:spPr>
        <p:txBody>
          <a:bodyPr spcFirstLastPara="1" wrap="square" lIns="91425" tIns="91425" rIns="91425" bIns="91425" anchor="t" anchorCtr="0">
            <a:noAutofit/>
          </a:bodyPr>
          <a:lstStyle/>
          <a:p>
            <a:pPr marL="0" indent="0">
              <a:buNone/>
            </a:pPr>
            <a:r>
              <a:rPr lang="en-IN" sz="1600" dirty="0">
                <a:solidFill>
                  <a:schemeClr val="bg1"/>
                </a:solidFill>
              </a:rPr>
              <a:t>Our project is based on sentimental analysis of Twitter, in which we are fetching live tweets by using Twitter API and classifying it as positive, negative or neutral using machine learning.</a:t>
            </a:r>
          </a:p>
          <a:p>
            <a:pPr marL="0" indent="0">
              <a:buNone/>
            </a:pPr>
            <a:endParaRPr lang="en-IN" sz="1600" dirty="0">
              <a:solidFill>
                <a:schemeClr val="bg1"/>
              </a:solidFill>
            </a:endParaRPr>
          </a:p>
          <a:p>
            <a:pPr marL="0" indent="0">
              <a:buNone/>
            </a:pPr>
            <a:r>
              <a:rPr lang="en-IN" sz="1600" dirty="0">
                <a:solidFill>
                  <a:schemeClr val="bg1"/>
                </a:solidFill>
              </a:rPr>
              <a:t>We have provided the data set consisting of clusters of words and applied Naive Bayes Algorithm to train the model . </a:t>
            </a:r>
          </a:p>
          <a:p>
            <a:pPr marL="0" indent="0">
              <a:buNone/>
            </a:pPr>
            <a:endParaRPr lang="en-IN" sz="1600" b="1" dirty="0">
              <a:solidFill>
                <a:schemeClr val="bg1"/>
              </a:solidFill>
            </a:endParaRPr>
          </a:p>
          <a:p>
            <a:pPr marL="0" lvl="0" indent="0" algn="l" rtl="0">
              <a:spcBef>
                <a:spcPts val="1600"/>
              </a:spcBef>
              <a:spcAft>
                <a:spcPts val="1600"/>
              </a:spcAft>
              <a:buNone/>
            </a:pP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000" dirty="0"/>
              <a:t>TECHNICAL ASPECT</a:t>
            </a:r>
            <a:endParaRPr sz="3000" dirty="0"/>
          </a:p>
          <a:p>
            <a:pPr marL="0" lvl="0" indent="0" algn="l" rtl="0">
              <a:spcBef>
                <a:spcPts val="0"/>
              </a:spcBef>
              <a:spcAft>
                <a:spcPts val="0"/>
              </a:spcAft>
              <a:buNone/>
            </a:pPr>
            <a:endParaRPr sz="3000" b="0" dirty="0"/>
          </a:p>
        </p:txBody>
      </p:sp>
      <p:sp>
        <p:nvSpPr>
          <p:cNvPr id="166" name="Google Shape;166;p21"/>
          <p:cNvSpPr txBox="1">
            <a:spLocks noGrp="1"/>
          </p:cNvSpPr>
          <p:nvPr>
            <p:ph type="subTitle" idx="1"/>
          </p:nvPr>
        </p:nvSpPr>
        <p:spPr>
          <a:xfrm>
            <a:off x="732384" y="2542480"/>
            <a:ext cx="3631460" cy="1962613"/>
          </a:xfrm>
          <a:prstGeom prst="rect">
            <a:avLst/>
          </a:prstGeom>
        </p:spPr>
        <p:txBody>
          <a:bodyPr spcFirstLastPara="1" wrap="square" lIns="91425" tIns="91425" rIns="91425" bIns="91425" anchor="t" anchorCtr="0">
            <a:noAutofit/>
          </a:bodyPr>
          <a:lstStyle/>
          <a:p>
            <a:pPr marL="0" indent="0">
              <a:lnSpc>
                <a:spcPct val="115000"/>
              </a:lnSpc>
              <a:spcAft>
                <a:spcPts val="1000"/>
              </a:spcAft>
            </a:pPr>
            <a:r>
              <a:rPr lang="en-IN" dirty="0"/>
              <a:t>Live twitter sentiment analysis project has been developed using basic python programming and data processing modules.</a:t>
            </a:r>
          </a:p>
          <a:p>
            <a:pPr marL="0" indent="0">
              <a:lnSpc>
                <a:spcPct val="115000"/>
              </a:lnSpc>
              <a:spcAft>
                <a:spcPts val="1000"/>
              </a:spcAft>
            </a:pPr>
            <a:r>
              <a:rPr lang="en-US" sz="1400" i="1" dirty="0">
                <a:solidFill>
                  <a:schemeClr val="bg1">
                    <a:lumMod val="50000"/>
                  </a:schemeClr>
                </a:solidFill>
              </a:rPr>
              <a:t>*In both the approaches data set plays an important role in deciding accuracy of model</a:t>
            </a:r>
            <a:r>
              <a:rPr lang="en-US" sz="1400" dirty="0">
                <a:solidFill>
                  <a:schemeClr val="bg1">
                    <a:lumMod val="50000"/>
                  </a:schemeClr>
                </a:solidFill>
              </a:rPr>
              <a:t>.</a:t>
            </a:r>
          </a:p>
          <a:p>
            <a:pPr marL="0" indent="0">
              <a:lnSpc>
                <a:spcPct val="115000"/>
              </a:lnSpc>
              <a:spcAft>
                <a:spcPts val="1000"/>
              </a:spcAft>
            </a:pPr>
            <a:endParaRPr lang="en-IN" dirty="0"/>
          </a:p>
          <a:p>
            <a:pPr marL="0" lvl="0" indent="0" algn="l" rtl="0">
              <a:lnSpc>
                <a:spcPct val="115000"/>
              </a:lnSpc>
              <a:spcBef>
                <a:spcPts val="0"/>
              </a:spcBef>
              <a:spcAft>
                <a:spcPts val="1000"/>
              </a:spcAft>
              <a:buNone/>
            </a:pPr>
            <a:endParaRPr sz="1300" dirty="0"/>
          </a:p>
        </p:txBody>
      </p:sp>
      <p:cxnSp>
        <p:nvCxnSpPr>
          <p:cNvPr id="19" name="Straight Connector 18">
            <a:extLst>
              <a:ext uri="{FF2B5EF4-FFF2-40B4-BE49-F238E27FC236}">
                <a16:creationId xmlns:a16="http://schemas.microsoft.com/office/drawing/2014/main" id="{E0D9A086-19D4-4788-A684-F99127B126CD}"/>
              </a:ext>
            </a:extLst>
          </p:cNvPr>
          <p:cNvCxnSpPr>
            <a:cxnSpLocks/>
          </p:cNvCxnSpPr>
          <p:nvPr/>
        </p:nvCxnSpPr>
        <p:spPr>
          <a:xfrm>
            <a:off x="6378205" y="1568605"/>
            <a:ext cx="0" cy="342063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B33CE1-9448-4D84-ABE9-12E0DF6340EE}"/>
              </a:ext>
            </a:extLst>
          </p:cNvPr>
          <p:cNvSpPr txBox="1"/>
          <p:nvPr/>
        </p:nvSpPr>
        <p:spPr>
          <a:xfrm>
            <a:off x="4650055" y="1665252"/>
            <a:ext cx="1773034" cy="3323987"/>
          </a:xfrm>
          <a:prstGeom prst="rect">
            <a:avLst/>
          </a:prstGeom>
          <a:noFill/>
        </p:spPr>
        <p:txBody>
          <a:bodyPr wrap="square" rtlCol="0">
            <a:spAutoFit/>
          </a:bodyPr>
          <a:lstStyle/>
          <a:p>
            <a:r>
              <a:rPr lang="en-IN" dirty="0">
                <a:solidFill>
                  <a:schemeClr val="accent1"/>
                </a:solidFill>
                <a:latin typeface="Lato"/>
                <a:sym typeface="Lato"/>
              </a:rPr>
              <a:t>Pre defined data processing modules are available for sentiment analysis</a:t>
            </a:r>
          </a:p>
          <a:p>
            <a:endParaRPr lang="en-IN" dirty="0">
              <a:solidFill>
                <a:schemeClr val="accent1"/>
              </a:solidFill>
              <a:latin typeface="Lato"/>
              <a:sym typeface="Lato"/>
            </a:endParaRPr>
          </a:p>
          <a:p>
            <a:r>
              <a:rPr lang="en-US" dirty="0">
                <a:solidFill>
                  <a:schemeClr val="accent1"/>
                </a:solidFill>
                <a:latin typeface="Lato"/>
              </a:rPr>
              <a:t>Accuracy is directly dependent on  no.  of tweets fetched for processing</a:t>
            </a:r>
          </a:p>
          <a:p>
            <a:endParaRPr lang="en-US" dirty="0">
              <a:solidFill>
                <a:schemeClr val="accent1"/>
              </a:solidFill>
              <a:latin typeface="Lato"/>
              <a:sym typeface="Lato"/>
            </a:endParaRPr>
          </a:p>
          <a:p>
            <a:r>
              <a:rPr lang="en-US" dirty="0">
                <a:solidFill>
                  <a:schemeClr val="accent1"/>
                </a:solidFill>
                <a:latin typeface="Lato"/>
              </a:rPr>
              <a:t>Tweepy &amp; TextBlob are used for processing and classification of tweet sentiment </a:t>
            </a:r>
            <a:endParaRPr lang="en-IN" dirty="0">
              <a:solidFill>
                <a:schemeClr val="accent1"/>
              </a:solidFill>
              <a:latin typeface="Lato"/>
              <a:sym typeface="Lato"/>
            </a:endParaRPr>
          </a:p>
        </p:txBody>
      </p:sp>
      <p:sp>
        <p:nvSpPr>
          <p:cNvPr id="27" name="TextBox 26">
            <a:extLst>
              <a:ext uri="{FF2B5EF4-FFF2-40B4-BE49-F238E27FC236}">
                <a16:creationId xmlns:a16="http://schemas.microsoft.com/office/drawing/2014/main" id="{AB46CEDA-91E9-46EE-BAC3-504E87750F0E}"/>
              </a:ext>
            </a:extLst>
          </p:cNvPr>
          <p:cNvSpPr txBox="1"/>
          <p:nvPr/>
        </p:nvSpPr>
        <p:spPr>
          <a:xfrm>
            <a:off x="6437965" y="1660794"/>
            <a:ext cx="2683149" cy="3539430"/>
          </a:xfrm>
          <a:prstGeom prst="rect">
            <a:avLst/>
          </a:prstGeom>
          <a:noFill/>
        </p:spPr>
        <p:txBody>
          <a:bodyPr wrap="square" rtlCol="0">
            <a:spAutoFit/>
          </a:bodyPr>
          <a:lstStyle/>
          <a:p>
            <a:r>
              <a:rPr lang="en-IN" dirty="0">
                <a:solidFill>
                  <a:schemeClr val="accent1"/>
                </a:solidFill>
                <a:latin typeface="Lato"/>
                <a:sym typeface="Lato"/>
              </a:rPr>
              <a:t>P</a:t>
            </a:r>
            <a:r>
              <a:rPr lang="en-IN" dirty="0">
                <a:solidFill>
                  <a:schemeClr val="accent1"/>
                </a:solidFill>
                <a:latin typeface="Lato"/>
              </a:rPr>
              <a:t>A data model needs to be trained for ML part in which the model is trained by applying natural language processing techniques &amp; sentiment classification algos such as Naïve Bayes algo on datasets</a:t>
            </a:r>
          </a:p>
          <a:p>
            <a:endParaRPr lang="en-IN" dirty="0">
              <a:solidFill>
                <a:schemeClr val="accent1"/>
              </a:solidFill>
              <a:latin typeface="Lato"/>
            </a:endParaRPr>
          </a:p>
          <a:p>
            <a:r>
              <a:rPr lang="en-US" dirty="0">
                <a:solidFill>
                  <a:schemeClr val="accent1"/>
                </a:solidFill>
                <a:latin typeface="Lato"/>
              </a:rPr>
              <a:t>The efficiency of trained data model depends upon the degree of feature extraction, most effective data, and the dataset based on which the data model is trained.</a:t>
            </a:r>
          </a:p>
          <a:p>
            <a:endParaRPr lang="en-IN" dirty="0">
              <a:solidFill>
                <a:schemeClr val="accent1"/>
              </a:solidFill>
              <a:latin typeface="Lato"/>
            </a:endParaRPr>
          </a:p>
          <a:p>
            <a:endParaRPr lang="en-IN" dirty="0">
              <a:solidFill>
                <a:schemeClr val="accent1"/>
              </a:solidFill>
              <a:latin typeface="Lato"/>
              <a:sym typeface="Lato"/>
            </a:endParaRPr>
          </a:p>
        </p:txBody>
      </p:sp>
      <p:grpSp>
        <p:nvGrpSpPr>
          <p:cNvPr id="60" name="Group 59">
            <a:extLst>
              <a:ext uri="{FF2B5EF4-FFF2-40B4-BE49-F238E27FC236}">
                <a16:creationId xmlns:a16="http://schemas.microsoft.com/office/drawing/2014/main" id="{10982FB6-0A2F-4359-9F22-51C8ABB82510}"/>
              </a:ext>
            </a:extLst>
          </p:cNvPr>
          <p:cNvGrpSpPr/>
          <p:nvPr/>
        </p:nvGrpSpPr>
        <p:grpSpPr>
          <a:xfrm>
            <a:off x="5806068" y="192376"/>
            <a:ext cx="1568605" cy="401444"/>
            <a:chOff x="6110868" y="275063"/>
            <a:chExt cx="1568605" cy="401444"/>
          </a:xfrm>
        </p:grpSpPr>
        <p:sp>
          <p:nvSpPr>
            <p:cNvPr id="61" name="Rectangle: Rounded Corners 60">
              <a:extLst>
                <a:ext uri="{FF2B5EF4-FFF2-40B4-BE49-F238E27FC236}">
                  <a16:creationId xmlns:a16="http://schemas.microsoft.com/office/drawing/2014/main" id="{7419DC29-E7A3-40E8-B3A5-0F8005606711}"/>
                </a:ext>
              </a:extLst>
            </p:cNvPr>
            <p:cNvSpPr/>
            <p:nvPr/>
          </p:nvSpPr>
          <p:spPr>
            <a:xfrm>
              <a:off x="6110868" y="275063"/>
              <a:ext cx="1568605" cy="401444"/>
            </a:xfrm>
            <a:prstGeom prst="round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a:extLst>
                <a:ext uri="{FF2B5EF4-FFF2-40B4-BE49-F238E27FC236}">
                  <a16:creationId xmlns:a16="http://schemas.microsoft.com/office/drawing/2014/main" id="{6AA682BB-2FC5-46E8-843F-888ABFAFFE7D}"/>
                </a:ext>
              </a:extLst>
            </p:cNvPr>
            <p:cNvSpPr txBox="1"/>
            <p:nvPr/>
          </p:nvSpPr>
          <p:spPr>
            <a:xfrm>
              <a:off x="6363614" y="306508"/>
              <a:ext cx="1063112" cy="338554"/>
            </a:xfrm>
            <a:prstGeom prst="rect">
              <a:avLst/>
            </a:prstGeom>
            <a:noFill/>
          </p:spPr>
          <p:txBody>
            <a:bodyPr wrap="none" rtlCol="0">
              <a:spAutoFit/>
            </a:bodyPr>
            <a:lstStyle/>
            <a:p>
              <a:r>
                <a:rPr lang="en-IN" sz="1600" dirty="0">
                  <a:latin typeface="Lato" panose="020B0604020202020204" charset="0"/>
                </a:rPr>
                <a:t>Approach</a:t>
              </a:r>
            </a:p>
          </p:txBody>
        </p:sp>
      </p:grpSp>
      <p:grpSp>
        <p:nvGrpSpPr>
          <p:cNvPr id="63" name="Group 62">
            <a:extLst>
              <a:ext uri="{FF2B5EF4-FFF2-40B4-BE49-F238E27FC236}">
                <a16:creationId xmlns:a16="http://schemas.microsoft.com/office/drawing/2014/main" id="{7F8BB9E5-719E-443F-87D6-6A52E8B00FEE}"/>
              </a:ext>
            </a:extLst>
          </p:cNvPr>
          <p:cNvGrpSpPr/>
          <p:nvPr/>
        </p:nvGrpSpPr>
        <p:grpSpPr>
          <a:xfrm>
            <a:off x="4776441" y="954376"/>
            <a:ext cx="1445927" cy="401444"/>
            <a:chOff x="6110868" y="275063"/>
            <a:chExt cx="1568605" cy="401444"/>
          </a:xfrm>
        </p:grpSpPr>
        <p:sp>
          <p:nvSpPr>
            <p:cNvPr id="64" name="Rectangle: Rounded Corners 63">
              <a:extLst>
                <a:ext uri="{FF2B5EF4-FFF2-40B4-BE49-F238E27FC236}">
                  <a16:creationId xmlns:a16="http://schemas.microsoft.com/office/drawing/2014/main" id="{DDAA398C-52AF-451B-97AA-C2BF940E95C9}"/>
                </a:ext>
              </a:extLst>
            </p:cNvPr>
            <p:cNvSpPr/>
            <p:nvPr/>
          </p:nvSpPr>
          <p:spPr>
            <a:xfrm>
              <a:off x="6110868" y="275063"/>
              <a:ext cx="1568605" cy="401444"/>
            </a:xfrm>
            <a:prstGeom prst="round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a:extLst>
                <a:ext uri="{FF2B5EF4-FFF2-40B4-BE49-F238E27FC236}">
                  <a16:creationId xmlns:a16="http://schemas.microsoft.com/office/drawing/2014/main" id="{1E3F345B-AFEB-4F51-A0BA-D72C8C57C5AB}"/>
                </a:ext>
              </a:extLst>
            </p:cNvPr>
            <p:cNvSpPr txBox="1"/>
            <p:nvPr/>
          </p:nvSpPr>
          <p:spPr>
            <a:xfrm>
              <a:off x="6162214" y="306508"/>
              <a:ext cx="1382109" cy="307777"/>
            </a:xfrm>
            <a:prstGeom prst="rect">
              <a:avLst/>
            </a:prstGeom>
            <a:noFill/>
          </p:spPr>
          <p:txBody>
            <a:bodyPr wrap="none" rtlCol="0">
              <a:spAutoFit/>
            </a:bodyPr>
            <a:lstStyle/>
            <a:p>
              <a:r>
                <a:rPr lang="en-IN" dirty="0">
                  <a:latin typeface="Lato" panose="020B0604020202020204" charset="0"/>
                </a:rPr>
                <a:t>DATA MINING</a:t>
              </a:r>
            </a:p>
          </p:txBody>
        </p:sp>
      </p:grpSp>
      <p:grpSp>
        <p:nvGrpSpPr>
          <p:cNvPr id="66" name="Group 65">
            <a:extLst>
              <a:ext uri="{FF2B5EF4-FFF2-40B4-BE49-F238E27FC236}">
                <a16:creationId xmlns:a16="http://schemas.microsoft.com/office/drawing/2014/main" id="{0F704001-3510-4333-BEAD-8D8D21190189}"/>
              </a:ext>
            </a:extLst>
          </p:cNvPr>
          <p:cNvGrpSpPr/>
          <p:nvPr/>
        </p:nvGrpSpPr>
        <p:grpSpPr>
          <a:xfrm>
            <a:off x="6527183" y="954376"/>
            <a:ext cx="2795238" cy="401444"/>
            <a:chOff x="6110868" y="275063"/>
            <a:chExt cx="1912753" cy="401444"/>
          </a:xfrm>
        </p:grpSpPr>
        <p:sp>
          <p:nvSpPr>
            <p:cNvPr id="67" name="Rectangle: Rounded Corners 66">
              <a:extLst>
                <a:ext uri="{FF2B5EF4-FFF2-40B4-BE49-F238E27FC236}">
                  <a16:creationId xmlns:a16="http://schemas.microsoft.com/office/drawing/2014/main" id="{6DB7D3EE-EB04-4565-A67A-5E6FA58EDBB8}"/>
                </a:ext>
              </a:extLst>
            </p:cNvPr>
            <p:cNvSpPr/>
            <p:nvPr/>
          </p:nvSpPr>
          <p:spPr>
            <a:xfrm>
              <a:off x="6110868" y="275063"/>
              <a:ext cx="1568605" cy="401444"/>
            </a:xfrm>
            <a:prstGeom prst="roundRect">
              <a:avLst/>
            </a:prstGeom>
            <a:noFill/>
            <a:ln>
              <a:solidFill>
                <a:schemeClr val="bg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176B6F74-AD7B-43A7-98EE-54A59F25F912}"/>
                </a:ext>
              </a:extLst>
            </p:cNvPr>
            <p:cNvSpPr txBox="1"/>
            <p:nvPr/>
          </p:nvSpPr>
          <p:spPr>
            <a:xfrm>
              <a:off x="6356177" y="313942"/>
              <a:ext cx="1667444" cy="307777"/>
            </a:xfrm>
            <a:prstGeom prst="rect">
              <a:avLst/>
            </a:prstGeom>
            <a:noFill/>
          </p:spPr>
          <p:txBody>
            <a:bodyPr wrap="square" rtlCol="0">
              <a:spAutoFit/>
            </a:bodyPr>
            <a:lstStyle/>
            <a:p>
              <a:r>
                <a:rPr lang="en-IN" dirty="0">
                  <a:latin typeface="Lato" panose="020B0604020202020204" charset="0"/>
                </a:rPr>
                <a:t>DATA ANALYTICS</a:t>
              </a:r>
            </a:p>
          </p:txBody>
        </p:sp>
      </p:grpSp>
      <p:cxnSp>
        <p:nvCxnSpPr>
          <p:cNvPr id="69" name="Connector: Elbow 68">
            <a:extLst>
              <a:ext uri="{FF2B5EF4-FFF2-40B4-BE49-F238E27FC236}">
                <a16:creationId xmlns:a16="http://schemas.microsoft.com/office/drawing/2014/main" id="{DECBAAC8-7393-4FA3-BB77-FC1796FB0A8D}"/>
              </a:ext>
            </a:extLst>
          </p:cNvPr>
          <p:cNvCxnSpPr>
            <a:cxnSpLocks/>
            <a:stCxn id="61" idx="1"/>
            <a:endCxn id="64" idx="0"/>
          </p:cNvCxnSpPr>
          <p:nvPr/>
        </p:nvCxnSpPr>
        <p:spPr>
          <a:xfrm rot="10800000" flipV="1">
            <a:off x="5499406" y="393098"/>
            <a:ext cx="306663" cy="5612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A0267FFE-CEBC-4F1A-9B7D-D085E7B8C5F9}"/>
              </a:ext>
            </a:extLst>
          </p:cNvPr>
          <p:cNvCxnSpPr>
            <a:cxnSpLocks/>
            <a:stCxn id="61" idx="3"/>
            <a:endCxn id="67" idx="0"/>
          </p:cNvCxnSpPr>
          <p:nvPr/>
        </p:nvCxnSpPr>
        <p:spPr>
          <a:xfrm>
            <a:off x="7374673" y="393098"/>
            <a:ext cx="298665" cy="5612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C00CC-FFEE-47F5-A5B7-538960EB8516}"/>
              </a:ext>
            </a:extLst>
          </p:cNvPr>
          <p:cNvPicPr>
            <a:picLocks noChangeAspect="1"/>
          </p:cNvPicPr>
          <p:nvPr/>
        </p:nvPicPr>
        <p:blipFill rotWithShape="1">
          <a:blip r:embed="rId2"/>
          <a:srcRect l="3178" t="4763" r="7532"/>
          <a:stretch/>
        </p:blipFill>
        <p:spPr>
          <a:xfrm>
            <a:off x="832624" y="1367883"/>
            <a:ext cx="4847064" cy="3589762"/>
          </a:xfrm>
          <a:prstGeom prst="rect">
            <a:avLst/>
          </a:prstGeom>
        </p:spPr>
      </p:pic>
      <p:sp>
        <p:nvSpPr>
          <p:cNvPr id="7" name="Rectangle 6">
            <a:extLst>
              <a:ext uri="{FF2B5EF4-FFF2-40B4-BE49-F238E27FC236}">
                <a16:creationId xmlns:a16="http://schemas.microsoft.com/office/drawing/2014/main" id="{6A6F493D-B33D-4894-84B8-5955791557D3}"/>
              </a:ext>
            </a:extLst>
          </p:cNvPr>
          <p:cNvSpPr/>
          <p:nvPr/>
        </p:nvSpPr>
        <p:spPr>
          <a:xfrm>
            <a:off x="708428" y="373472"/>
            <a:ext cx="6500497" cy="538609"/>
          </a:xfrm>
          <a:prstGeom prst="rect">
            <a:avLst/>
          </a:prstGeom>
        </p:spPr>
        <p:txBody>
          <a:bodyPr wrap="none">
            <a:spAutoFit/>
          </a:bodyPr>
          <a:lstStyle/>
          <a:p>
            <a:pPr>
              <a:buClr>
                <a:schemeClr val="dk2"/>
              </a:buClr>
              <a:buSzPts val="3000"/>
            </a:pPr>
            <a:r>
              <a:rPr lang="en-IN" sz="2880" b="1" dirty="0">
                <a:solidFill>
                  <a:schemeClr val="dk2"/>
                </a:solidFill>
                <a:latin typeface="Raleway"/>
                <a:sym typeface="Raleway"/>
              </a:rPr>
              <a:t>PREVIOUSLY TESTED ALGORITHMS</a:t>
            </a:r>
          </a:p>
        </p:txBody>
      </p:sp>
    </p:spTree>
    <p:extLst>
      <p:ext uri="{BB962C8B-B14F-4D97-AF65-F5344CB8AC3E}">
        <p14:creationId xmlns:p14="http://schemas.microsoft.com/office/powerpoint/2010/main" val="644573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729450" y="195227"/>
            <a:ext cx="7021200" cy="6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CURRENT SYSTEM &amp; LIMITATIONS</a:t>
            </a:r>
            <a:endParaRPr b="0" dirty="0"/>
          </a:p>
        </p:txBody>
      </p:sp>
      <p:sp>
        <p:nvSpPr>
          <p:cNvPr id="3" name="Title 2">
            <a:extLst>
              <a:ext uri="{FF2B5EF4-FFF2-40B4-BE49-F238E27FC236}">
                <a16:creationId xmlns:a16="http://schemas.microsoft.com/office/drawing/2014/main" id="{DE3C0460-B3B7-412A-9345-6A9E4A511737}"/>
              </a:ext>
            </a:extLst>
          </p:cNvPr>
          <p:cNvSpPr>
            <a:spLocks noGrp="1"/>
          </p:cNvSpPr>
          <p:nvPr>
            <p:ph type="title"/>
          </p:nvPr>
        </p:nvSpPr>
        <p:spPr>
          <a:xfrm>
            <a:off x="997077" y="827120"/>
            <a:ext cx="7021200" cy="2985000"/>
          </a:xfrm>
        </p:spPr>
        <p:txBody>
          <a:bodyPr/>
          <a:lstStyle/>
          <a:p>
            <a:r>
              <a:rPr lang="en-IN" sz="1600" b="0" dirty="0">
                <a:latin typeface="Lato"/>
              </a:rPr>
              <a:t>Most of the current systems for live twitter sentiment analysis which use data mining are not able to fetch more than some particular amount of tweets.</a:t>
            </a:r>
            <a:br>
              <a:rPr lang="en-IN" sz="1600" b="0" dirty="0">
                <a:latin typeface="Lato"/>
              </a:rPr>
            </a:br>
            <a:br>
              <a:rPr lang="en-IN" sz="1600" b="0" dirty="0">
                <a:latin typeface="Lato"/>
              </a:rPr>
            </a:br>
            <a:r>
              <a:rPr lang="en-IN" sz="1600" b="0" dirty="0">
                <a:latin typeface="Lato"/>
              </a:rPr>
              <a:t>Some professionally developed system provide better accuracy and user interface but are extremely expensive to maintain. They also high maintenance.</a:t>
            </a:r>
            <a:br>
              <a:rPr lang="en-IN" sz="1600" b="0" dirty="0">
                <a:latin typeface="Lato"/>
              </a:rPr>
            </a:br>
            <a:br>
              <a:rPr lang="en-IN" sz="1600" b="0" dirty="0">
                <a:latin typeface="Lato"/>
              </a:rPr>
            </a:br>
            <a:r>
              <a:rPr lang="en-IN" sz="1600" b="0" dirty="0">
                <a:latin typeface="Lato"/>
              </a:rPr>
              <a:t>The professionally built systems requires high configuration </a:t>
            </a:r>
            <a:r>
              <a:rPr lang="en-IN" sz="1600" b="0" dirty="0" err="1">
                <a:latin typeface="Lato"/>
              </a:rPr>
              <a:t>softwares</a:t>
            </a:r>
            <a:r>
              <a:rPr lang="en-IN" sz="1600" b="0" dirty="0">
                <a:latin typeface="Lato"/>
              </a:rPr>
              <a:t> and also requires a user to have some basic understanding of the system to use it.</a:t>
            </a:r>
          </a:p>
        </p:txBody>
      </p:sp>
      <p:sp>
        <p:nvSpPr>
          <p:cNvPr id="4" name="Rectangle 3">
            <a:extLst>
              <a:ext uri="{FF2B5EF4-FFF2-40B4-BE49-F238E27FC236}">
                <a16:creationId xmlns:a16="http://schemas.microsoft.com/office/drawing/2014/main" id="{02B6134C-9D0B-498A-9A1F-BCE3312048BE}"/>
              </a:ext>
            </a:extLst>
          </p:cNvPr>
          <p:cNvSpPr/>
          <p:nvPr/>
        </p:nvSpPr>
        <p:spPr>
          <a:xfrm>
            <a:off x="832624" y="1182029"/>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6941AF2-6F63-45A5-A5BD-67BAE4F461A3}"/>
              </a:ext>
            </a:extLst>
          </p:cNvPr>
          <p:cNvSpPr/>
          <p:nvPr/>
        </p:nvSpPr>
        <p:spPr>
          <a:xfrm>
            <a:off x="832624" y="2159617"/>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5EB2A04A-5096-475F-85DC-2DD7A0A729C0}"/>
              </a:ext>
            </a:extLst>
          </p:cNvPr>
          <p:cNvSpPr/>
          <p:nvPr/>
        </p:nvSpPr>
        <p:spPr>
          <a:xfrm>
            <a:off x="843776" y="3129773"/>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727800" y="393182"/>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WHAT’S NEW</a:t>
            </a:r>
            <a:endParaRPr dirty="0"/>
          </a:p>
        </p:txBody>
      </p:sp>
      <p:sp>
        <p:nvSpPr>
          <p:cNvPr id="3" name="Rectangle 2">
            <a:extLst>
              <a:ext uri="{FF2B5EF4-FFF2-40B4-BE49-F238E27FC236}">
                <a16:creationId xmlns:a16="http://schemas.microsoft.com/office/drawing/2014/main" id="{209E745C-F9CD-4E25-8555-A16194F1F506}"/>
              </a:ext>
            </a:extLst>
          </p:cNvPr>
          <p:cNvSpPr/>
          <p:nvPr/>
        </p:nvSpPr>
        <p:spPr>
          <a:xfrm>
            <a:off x="862361" y="1523998"/>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9F130DD-0071-4D19-B5C7-BE94F92B4D29}"/>
              </a:ext>
            </a:extLst>
          </p:cNvPr>
          <p:cNvSpPr/>
          <p:nvPr/>
        </p:nvSpPr>
        <p:spPr>
          <a:xfrm>
            <a:off x="862361" y="2263696"/>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36B8F08-6670-4482-A57C-9E550F73DD3B}"/>
              </a:ext>
            </a:extLst>
          </p:cNvPr>
          <p:cNvSpPr/>
          <p:nvPr/>
        </p:nvSpPr>
        <p:spPr>
          <a:xfrm>
            <a:off x="1086131" y="1405010"/>
            <a:ext cx="6868405" cy="2800767"/>
          </a:xfrm>
          <a:prstGeom prst="rect">
            <a:avLst/>
          </a:prstGeom>
        </p:spPr>
        <p:txBody>
          <a:bodyPr wrap="square">
            <a:spAutoFit/>
          </a:bodyPr>
          <a:lstStyle/>
          <a:p>
            <a:r>
              <a:rPr lang="en-IN" sz="1600" dirty="0">
                <a:solidFill>
                  <a:schemeClr val="lt1"/>
                </a:solidFill>
                <a:latin typeface="Lato"/>
                <a:sym typeface="Raleway"/>
              </a:rPr>
              <a:t>Our system does not require any high configuration devices or </a:t>
            </a:r>
            <a:r>
              <a:rPr lang="en-IN" sz="1600" dirty="0" err="1">
                <a:solidFill>
                  <a:schemeClr val="lt1"/>
                </a:solidFill>
                <a:latin typeface="Lato"/>
                <a:sym typeface="Raleway"/>
              </a:rPr>
              <a:t>softwares</a:t>
            </a:r>
            <a:r>
              <a:rPr lang="en-IN" sz="1600" dirty="0">
                <a:solidFill>
                  <a:schemeClr val="lt1"/>
                </a:solidFill>
                <a:latin typeface="Lato"/>
                <a:sym typeface="Raleway"/>
              </a:rPr>
              <a:t> to execute or for processing.</a:t>
            </a:r>
          </a:p>
          <a:p>
            <a:endParaRPr lang="en-IN" sz="1600" dirty="0">
              <a:solidFill>
                <a:schemeClr val="lt1"/>
              </a:solidFill>
              <a:latin typeface="Lato"/>
              <a:sym typeface="Raleway"/>
            </a:endParaRPr>
          </a:p>
          <a:p>
            <a:r>
              <a:rPr lang="en-IN" sz="1600" dirty="0">
                <a:solidFill>
                  <a:schemeClr val="lt1"/>
                </a:solidFill>
                <a:latin typeface="Lato"/>
                <a:sym typeface="Raleway"/>
              </a:rPr>
              <a:t>In our system we have tried to reduce the data model training time to get instant and efficient results for the machine learning part.</a:t>
            </a:r>
          </a:p>
          <a:p>
            <a:endParaRPr lang="en-IN" sz="1600" dirty="0">
              <a:solidFill>
                <a:schemeClr val="lt1"/>
              </a:solidFill>
              <a:latin typeface="Lato"/>
              <a:sym typeface="Raleway"/>
            </a:endParaRPr>
          </a:p>
          <a:p>
            <a:r>
              <a:rPr lang="en-IN" sz="1600" dirty="0">
                <a:solidFill>
                  <a:schemeClr val="lt1"/>
                </a:solidFill>
                <a:latin typeface="Lato"/>
                <a:sym typeface="Raleway"/>
              </a:rPr>
              <a:t>In this system the live tweet feed is fetched directly from twitter using twitter API which overcomes the limited tweets fetching problem.</a:t>
            </a:r>
          </a:p>
          <a:p>
            <a:endParaRPr lang="en-IN" sz="1600" dirty="0">
              <a:solidFill>
                <a:schemeClr val="lt1"/>
              </a:solidFill>
              <a:latin typeface="Lato"/>
              <a:sym typeface="Raleway"/>
            </a:endParaRPr>
          </a:p>
          <a:p>
            <a:r>
              <a:rPr lang="en-IN" sz="1600" dirty="0">
                <a:solidFill>
                  <a:schemeClr val="lt1"/>
                </a:solidFill>
                <a:latin typeface="Lato"/>
                <a:sym typeface="Raleway"/>
              </a:rPr>
              <a:t>The project can be easily implemented by even the users with no knowledge regarding the project ,so it is extremely user friendly.</a:t>
            </a:r>
          </a:p>
        </p:txBody>
      </p:sp>
      <p:sp>
        <p:nvSpPr>
          <p:cNvPr id="8" name="Rectangle 7">
            <a:extLst>
              <a:ext uri="{FF2B5EF4-FFF2-40B4-BE49-F238E27FC236}">
                <a16:creationId xmlns:a16="http://schemas.microsoft.com/office/drawing/2014/main" id="{302EDD13-53C9-4AC6-82C8-929E577CFC2A}"/>
              </a:ext>
            </a:extLst>
          </p:cNvPr>
          <p:cNvSpPr/>
          <p:nvPr/>
        </p:nvSpPr>
        <p:spPr>
          <a:xfrm>
            <a:off x="858647" y="3014539"/>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C9E2C5B4-86C7-4F9F-9EBA-1CE3482F8922}"/>
              </a:ext>
            </a:extLst>
          </p:cNvPr>
          <p:cNvSpPr/>
          <p:nvPr/>
        </p:nvSpPr>
        <p:spPr>
          <a:xfrm>
            <a:off x="858647" y="3731935"/>
            <a:ext cx="89210" cy="89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2"/>
          <p:cNvSpPr txBox="1">
            <a:spLocks noGrp="1"/>
          </p:cNvSpPr>
          <p:nvPr>
            <p:ph type="title"/>
          </p:nvPr>
        </p:nvSpPr>
        <p:spPr>
          <a:xfrm>
            <a:off x="730000" y="1318649"/>
            <a:ext cx="3300900" cy="2993155"/>
          </a:xfrm>
          <a:prstGeom prst="rect">
            <a:avLst/>
          </a:prstGeom>
        </p:spPr>
        <p:txBody>
          <a:bodyPr spcFirstLastPara="1" wrap="square" lIns="91425" tIns="91425" rIns="91425" bIns="91425" anchor="t" anchorCtr="0">
            <a:noAutofit/>
          </a:bodyPr>
          <a:lstStyle/>
          <a:p>
            <a:pPr lvl="0"/>
            <a:r>
              <a:rPr lang="en-IN" sz="2800" dirty="0"/>
              <a:t>HARDWARE AND SOFTWARE USED</a:t>
            </a: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br>
              <a:rPr lang="en-IN" sz="100" dirty="0"/>
            </a:br>
            <a:endParaRPr sz="2800" dirty="0"/>
          </a:p>
        </p:txBody>
      </p:sp>
      <p:sp>
        <p:nvSpPr>
          <p:cNvPr id="174" name="Google Shape;174;p22"/>
          <p:cNvSpPr txBox="1">
            <a:spLocks noGrp="1"/>
          </p:cNvSpPr>
          <p:nvPr>
            <p:ph type="subTitle" idx="1"/>
          </p:nvPr>
        </p:nvSpPr>
        <p:spPr>
          <a:xfrm>
            <a:off x="5037216" y="176659"/>
            <a:ext cx="3068400" cy="1845432"/>
          </a:xfrm>
          <a:prstGeom prst="rect">
            <a:avLst/>
          </a:prstGeom>
        </p:spPr>
        <p:txBody>
          <a:bodyPr spcFirstLastPara="1" wrap="square" lIns="91425" tIns="91425" rIns="91425" bIns="91425" anchor="t" anchorCtr="0">
            <a:noAutofit/>
          </a:bodyPr>
          <a:lstStyle/>
          <a:p>
            <a:pPr marL="0" indent="0">
              <a:lnSpc>
                <a:spcPct val="115000"/>
              </a:lnSpc>
              <a:buSzPts val="1300"/>
            </a:pPr>
            <a:r>
              <a:rPr lang="en" sz="3000" dirty="0">
                <a:solidFill>
                  <a:schemeClr val="dk2"/>
                </a:solidFill>
                <a:latin typeface="Raleway"/>
              </a:rPr>
              <a:t>01 </a:t>
            </a:r>
            <a:r>
              <a:rPr lang="en" sz="2800" dirty="0">
                <a:solidFill>
                  <a:schemeClr val="dk2"/>
                </a:solidFill>
                <a:latin typeface="Raleway"/>
              </a:rPr>
              <a:t>|</a:t>
            </a:r>
            <a:r>
              <a:rPr lang="en" sz="3000" dirty="0">
                <a:solidFill>
                  <a:schemeClr val="dk2"/>
                </a:solidFill>
                <a:latin typeface="Raleway"/>
              </a:rPr>
              <a:t> </a:t>
            </a:r>
            <a:r>
              <a:rPr lang="en-IN" sz="2400" dirty="0">
                <a:solidFill>
                  <a:schemeClr val="dk2"/>
                </a:solidFill>
                <a:latin typeface="Raleway"/>
              </a:rPr>
              <a:t>Hardware </a:t>
            </a:r>
            <a:endParaRPr lang="en-IN" sz="2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146050" indent="0">
              <a:lnSpc>
                <a:spcPct val="115000"/>
              </a:lnSpc>
              <a:buSzPts val="1300"/>
            </a:pPr>
            <a:endParaRPr lang="en-IN" sz="100" dirty="0">
              <a:solidFill>
                <a:schemeClr val="dk2"/>
              </a:solidFill>
              <a:latin typeface="Raleway"/>
            </a:endParaRPr>
          </a:p>
          <a:p>
            <a:pPr marL="285750" lvl="0" indent="-285750" algn="l" rtl="0">
              <a:lnSpc>
                <a:spcPct val="115000"/>
              </a:lnSpc>
              <a:spcBef>
                <a:spcPts val="0"/>
              </a:spcBef>
              <a:spcAft>
                <a:spcPts val="1000"/>
              </a:spcAft>
              <a:buFont typeface="Wingdings" panose="05000000000000000000" pitchFamily="2" charset="2"/>
              <a:buChar char="§"/>
            </a:pPr>
            <a:r>
              <a:rPr lang="en-IN" dirty="0"/>
              <a:t>Laptop/computer with Core i5 8TH gen. Processor.</a:t>
            </a:r>
          </a:p>
          <a:p>
            <a:pPr marL="285750" lvl="0" indent="-285750" algn="l" rtl="0">
              <a:lnSpc>
                <a:spcPct val="115000"/>
              </a:lnSpc>
              <a:spcBef>
                <a:spcPts val="0"/>
              </a:spcBef>
              <a:spcAft>
                <a:spcPts val="1000"/>
              </a:spcAft>
              <a:buFont typeface="Wingdings" panose="05000000000000000000" pitchFamily="2" charset="2"/>
              <a:buChar char="§"/>
            </a:pPr>
            <a:r>
              <a:rPr lang="en-IN" dirty="0"/>
              <a:t>Good Internet Connectivity.</a:t>
            </a:r>
          </a:p>
          <a:p>
            <a:pPr marL="0" lvl="0" indent="0" algn="l" rtl="0">
              <a:lnSpc>
                <a:spcPct val="115000"/>
              </a:lnSpc>
              <a:spcBef>
                <a:spcPts val="0"/>
              </a:spcBef>
              <a:spcAft>
                <a:spcPts val="1000"/>
              </a:spcAft>
              <a:buNone/>
            </a:pPr>
            <a:endParaRPr dirty="0"/>
          </a:p>
        </p:txBody>
      </p:sp>
      <p:sp>
        <p:nvSpPr>
          <p:cNvPr id="3" name="Text Placeholder 2">
            <a:extLst>
              <a:ext uri="{FF2B5EF4-FFF2-40B4-BE49-F238E27FC236}">
                <a16:creationId xmlns:a16="http://schemas.microsoft.com/office/drawing/2014/main" id="{C5DF9BBB-290E-49D9-8669-BF47705F43BE}"/>
              </a:ext>
            </a:extLst>
          </p:cNvPr>
          <p:cNvSpPr>
            <a:spLocks noGrp="1"/>
          </p:cNvSpPr>
          <p:nvPr>
            <p:ph type="body" idx="2"/>
          </p:nvPr>
        </p:nvSpPr>
        <p:spPr>
          <a:xfrm>
            <a:off x="5037216" y="2081177"/>
            <a:ext cx="3374400" cy="3025500"/>
          </a:xfrm>
        </p:spPr>
        <p:txBody>
          <a:bodyPr/>
          <a:lstStyle/>
          <a:p>
            <a:pPr marL="146050" indent="-146050">
              <a:buNone/>
            </a:pPr>
            <a:r>
              <a:rPr lang="en-IN" sz="3000" dirty="0">
                <a:solidFill>
                  <a:schemeClr val="dk2"/>
                </a:solidFill>
                <a:latin typeface="Raleway"/>
                <a:sym typeface="Raleway"/>
              </a:rPr>
              <a:t>02</a:t>
            </a:r>
            <a:r>
              <a:rPr lang="en-IN" sz="2400" dirty="0">
                <a:solidFill>
                  <a:schemeClr val="dk2"/>
                </a:solidFill>
                <a:latin typeface="Raleway"/>
                <a:sym typeface="Raleway"/>
              </a:rPr>
              <a:t> </a:t>
            </a:r>
            <a:r>
              <a:rPr lang="en-IN" sz="2800" dirty="0">
                <a:solidFill>
                  <a:schemeClr val="dk2"/>
                </a:solidFill>
                <a:latin typeface="Raleway"/>
                <a:sym typeface="Raleway"/>
              </a:rPr>
              <a:t>|</a:t>
            </a:r>
            <a:r>
              <a:rPr lang="en-IN" sz="2400" dirty="0">
                <a:solidFill>
                  <a:schemeClr val="dk2"/>
                </a:solidFill>
                <a:latin typeface="Raleway"/>
                <a:sym typeface="Raleway"/>
              </a:rPr>
              <a:t> Software</a:t>
            </a:r>
          </a:p>
          <a:p>
            <a:pPr marL="146050" indent="-146050">
              <a:buNone/>
            </a:pPr>
            <a:endParaRPr lang="en-IN" sz="200" dirty="0">
              <a:solidFill>
                <a:schemeClr val="dk2"/>
              </a:solidFill>
              <a:latin typeface="Raleway"/>
              <a:sym typeface="Raleway"/>
            </a:endParaRPr>
          </a:p>
          <a:p>
            <a:pPr marL="146050" indent="-146050">
              <a:buNone/>
            </a:pPr>
            <a:endParaRPr lang="en-IN" sz="200" dirty="0">
              <a:solidFill>
                <a:schemeClr val="dk2"/>
              </a:solidFill>
              <a:latin typeface="Raleway"/>
              <a:sym typeface="Raleway"/>
            </a:endParaRPr>
          </a:p>
          <a:p>
            <a:pPr marL="146050" indent="-146050">
              <a:buNone/>
            </a:pPr>
            <a:endParaRPr lang="en-IN" sz="200" dirty="0">
              <a:solidFill>
                <a:schemeClr val="dk2"/>
              </a:solidFill>
              <a:latin typeface="Raleway"/>
              <a:sym typeface="Raleway"/>
            </a:endParaRPr>
          </a:p>
          <a:p>
            <a:pPr marL="285750" lvl="0" indent="-285750">
              <a:lnSpc>
                <a:spcPct val="100000"/>
              </a:lnSpc>
              <a:spcAft>
                <a:spcPts val="1000"/>
              </a:spcAft>
              <a:buFont typeface="Wingdings" panose="05000000000000000000" pitchFamily="2" charset="2"/>
              <a:buChar char="§"/>
            </a:pPr>
            <a:r>
              <a:rPr lang="en-IN" sz="1600" dirty="0"/>
              <a:t>Python Environment</a:t>
            </a:r>
          </a:p>
          <a:p>
            <a:pPr marL="742950" lvl="1" indent="-285750">
              <a:lnSpc>
                <a:spcPct val="100000"/>
              </a:lnSpc>
              <a:spcBef>
                <a:spcPts val="0"/>
              </a:spcBef>
              <a:buFont typeface="Wingdings" panose="05000000000000000000" pitchFamily="2" charset="2"/>
              <a:buChar char="§"/>
            </a:pPr>
            <a:r>
              <a:rPr lang="en-IN" sz="1400" dirty="0"/>
              <a:t>Python Compiler</a:t>
            </a:r>
          </a:p>
          <a:p>
            <a:pPr marL="742950" lvl="1" indent="-285750">
              <a:spcBef>
                <a:spcPts val="0"/>
              </a:spcBef>
              <a:buFont typeface="Wingdings" panose="05000000000000000000" pitchFamily="2" charset="2"/>
              <a:buChar char="§"/>
            </a:pPr>
            <a:r>
              <a:rPr lang="en-IN" sz="1400" dirty="0"/>
              <a:t>Natural Language Tool</a:t>
            </a:r>
          </a:p>
          <a:p>
            <a:pPr marL="457200" lvl="1" indent="0">
              <a:spcBef>
                <a:spcPts val="0"/>
              </a:spcBef>
              <a:buNone/>
            </a:pPr>
            <a:endParaRPr lang="en-IN" sz="200" dirty="0"/>
          </a:p>
          <a:p>
            <a:pPr marL="457200" lvl="1" indent="0">
              <a:spcBef>
                <a:spcPts val="0"/>
              </a:spcBef>
              <a:buNone/>
            </a:pPr>
            <a:endParaRPr lang="en-IN" sz="200" dirty="0"/>
          </a:p>
          <a:p>
            <a:pPr marL="457200" lvl="1" indent="0">
              <a:spcBef>
                <a:spcPts val="0"/>
              </a:spcBef>
              <a:buNone/>
            </a:pPr>
            <a:endParaRPr lang="en-IN" sz="200" dirty="0"/>
          </a:p>
          <a:p>
            <a:pPr marL="285750" lvl="0" indent="-285750">
              <a:spcAft>
                <a:spcPts val="1000"/>
              </a:spcAft>
              <a:buFont typeface="Wingdings" panose="05000000000000000000" pitchFamily="2" charset="2"/>
              <a:buChar char="§"/>
            </a:pPr>
            <a:r>
              <a:rPr lang="en-IN" sz="1600" dirty="0"/>
              <a:t>CMD</a:t>
            </a:r>
          </a:p>
          <a:p>
            <a:pPr marL="285750" lvl="0" indent="-285750">
              <a:spcAft>
                <a:spcPts val="1000"/>
              </a:spcAft>
              <a:buFont typeface="Wingdings" panose="05000000000000000000" pitchFamily="2" charset="2"/>
              <a:buChar char="§"/>
            </a:pPr>
            <a:r>
              <a:rPr lang="en-IN" sz="1600" dirty="0"/>
              <a:t>TWEEPY – A pre-defined module for fetching live tweets</a:t>
            </a:r>
          </a:p>
          <a:p>
            <a:pPr marL="146050" indent="0">
              <a:buNone/>
            </a:pPr>
            <a:endParaRPr lang="en-IN" sz="2400" dirty="0">
              <a:solidFill>
                <a:schemeClr val="dk2"/>
              </a:solidFill>
              <a:latin typeface="Raleway"/>
              <a:sym typeface="Raleway"/>
            </a:endParaRPr>
          </a:p>
        </p:txBody>
      </p:sp>
      <p:pic>
        <p:nvPicPr>
          <p:cNvPr id="4" name="Picture 3">
            <a:extLst>
              <a:ext uri="{FF2B5EF4-FFF2-40B4-BE49-F238E27FC236}">
                <a16:creationId xmlns:a16="http://schemas.microsoft.com/office/drawing/2014/main" id="{EBF985FD-1940-49BE-8C0F-73B553997B80}"/>
              </a:ext>
            </a:extLst>
          </p:cNvPr>
          <p:cNvPicPr>
            <a:picLocks noChangeAspect="1"/>
          </p:cNvPicPr>
          <p:nvPr/>
        </p:nvPicPr>
        <p:blipFill>
          <a:blip r:embed="rId3"/>
          <a:stretch>
            <a:fillRect/>
          </a:stretch>
        </p:blipFill>
        <p:spPr>
          <a:xfrm>
            <a:off x="1511121" y="4292522"/>
            <a:ext cx="400578" cy="400578"/>
          </a:xfrm>
          <a:prstGeom prst="rect">
            <a:avLst/>
          </a:prstGeom>
        </p:spPr>
      </p:pic>
      <p:pic>
        <p:nvPicPr>
          <p:cNvPr id="6" name="Picture 5">
            <a:extLst>
              <a:ext uri="{FF2B5EF4-FFF2-40B4-BE49-F238E27FC236}">
                <a16:creationId xmlns:a16="http://schemas.microsoft.com/office/drawing/2014/main" id="{4F776E1E-22D4-4AA5-B4D5-75045BC96879}"/>
              </a:ext>
            </a:extLst>
          </p:cNvPr>
          <p:cNvPicPr>
            <a:picLocks noChangeAspect="1"/>
          </p:cNvPicPr>
          <p:nvPr/>
        </p:nvPicPr>
        <p:blipFill>
          <a:blip r:embed="rId4"/>
          <a:stretch>
            <a:fillRect/>
          </a:stretch>
        </p:blipFill>
        <p:spPr>
          <a:xfrm>
            <a:off x="870660" y="4292522"/>
            <a:ext cx="400578" cy="400578"/>
          </a:xfrm>
          <a:prstGeom prst="rect">
            <a:avLst/>
          </a:prstGeom>
        </p:spPr>
      </p:pic>
      <p:pic>
        <p:nvPicPr>
          <p:cNvPr id="10" name="Picture 9">
            <a:extLst>
              <a:ext uri="{FF2B5EF4-FFF2-40B4-BE49-F238E27FC236}">
                <a16:creationId xmlns:a16="http://schemas.microsoft.com/office/drawing/2014/main" id="{F9F4B476-97DE-4F7A-AAF1-B159623836CC}"/>
              </a:ext>
            </a:extLst>
          </p:cNvPr>
          <p:cNvPicPr>
            <a:picLocks noChangeAspect="1"/>
          </p:cNvPicPr>
          <p:nvPr/>
        </p:nvPicPr>
        <p:blipFill>
          <a:blip r:embed="rId5"/>
          <a:stretch>
            <a:fillRect/>
          </a:stretch>
        </p:blipFill>
        <p:spPr>
          <a:xfrm>
            <a:off x="2040498" y="4168226"/>
            <a:ext cx="665534" cy="665534"/>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824</Words>
  <Application>Microsoft Office PowerPoint</Application>
  <PresentationFormat>On-screen Show (16:9)</PresentationFormat>
  <Paragraphs>116</Paragraphs>
  <Slides>19</Slides>
  <Notes>18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Raleway</vt:lpstr>
      <vt:lpstr>Lato</vt:lpstr>
      <vt:lpstr>Arial</vt:lpstr>
      <vt:lpstr>Wingdings</vt:lpstr>
      <vt:lpstr>Streamline</vt:lpstr>
      <vt:lpstr>LIVE  TWITTER SENTIMENTAL ANALYSIS</vt:lpstr>
      <vt:lpstr>Problem statement</vt:lpstr>
      <vt:lpstr>Introduction to The Domain </vt:lpstr>
      <vt:lpstr>INTRODUCTION OF PROJECT</vt:lpstr>
      <vt:lpstr>TECHNICAL ASPECT </vt:lpstr>
      <vt:lpstr>PowerPoint Presentation</vt:lpstr>
      <vt:lpstr>CURRENT SYSTEM &amp; LIMITATIONS</vt:lpstr>
      <vt:lpstr>WHAT’S NEW</vt:lpstr>
      <vt:lpstr>HARDWARE AND SOFTWARE USED               </vt:lpstr>
      <vt:lpstr>FLOWCHART</vt:lpstr>
      <vt:lpstr>PowerPoint Presentation</vt:lpstr>
      <vt:lpstr>PowerPoint Presentation</vt:lpstr>
      <vt:lpstr>PowerPoint Presentation</vt:lpstr>
      <vt:lpstr>VIDEO DEMONSTRATION OF THE PROJECT</vt:lpstr>
      <vt:lpstr>VIDEO DEMONSTRATION OF THE PROJECT</vt:lpstr>
      <vt:lpstr>LIMITATIONS &amp; FUTURE SCOPE</vt:lpstr>
      <vt:lpstr>CONCLUSION</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SENTIMENTAL ANALYSIS OF TWEETS</dc:title>
  <cp:lastModifiedBy>Rudra Barad</cp:lastModifiedBy>
  <cp:revision>46</cp:revision>
  <dcterms:modified xsi:type="dcterms:W3CDTF">2020-05-27T04:21:38Z</dcterms:modified>
</cp:coreProperties>
</file>